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1"/>
  </p:notesMasterIdLst>
  <p:handoutMasterIdLst>
    <p:handoutMasterId r:id="rId22"/>
  </p:handoutMasterIdLst>
  <p:sldIdLst>
    <p:sldId id="256" r:id="rId5"/>
    <p:sldId id="283" r:id="rId6"/>
    <p:sldId id="277" r:id="rId7"/>
    <p:sldId id="266" r:id="rId8"/>
    <p:sldId id="289" r:id="rId9"/>
    <p:sldId id="264" r:id="rId10"/>
    <p:sldId id="271" r:id="rId11"/>
    <p:sldId id="294" r:id="rId12"/>
    <p:sldId id="295" r:id="rId13"/>
    <p:sldId id="296" r:id="rId14"/>
    <p:sldId id="292" r:id="rId15"/>
    <p:sldId id="293" r:id="rId16"/>
    <p:sldId id="280" r:id="rId17"/>
    <p:sldId id="270" r:id="rId18"/>
    <p:sldId id="287" r:id="rId19"/>
    <p:sldId id="2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5/14/2023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2T21:36:12.3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56,'4'-1,"1"0,-1 0,0 0,0-1,0 1,0-1,-1 0,1-1,5-3,18-9,-11 10,0 1,1 0,0 1,-1 1,19 0,90 4,-45 1,490-3,-543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3T15:59:25.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27,'109'2,"120"-5,-141-9,-56 6,45-1,62 7,-117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3T15:59:45.16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1,'0'1,"0"-1,1 1,-1 0,0-1,0 1,1 0,-1-1,1 1,-1 0,0-1,1 1,-1 0,1-1,-1 1,1-1,-1 1,1-1,0 0,-1 1,1-1,0 1,-1-1,1 0,0 0,-1 1,1-1,1 0,23 5,-21-5,86 7,142-6,-98-3,255 2,-448 25,33-13,3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2T21:36:12.3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56,'4'-1,"1"0,-1 0,0 0,0-1,0 1,0-1,-1 0,1-1,5-3,18-9,-11 10,0 1,1 0,0 1,-1 1,19 0,90 4,-45 1,490-3,-543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2T21:36:18.1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1,'5'0,"5"0,9 0,6 0,12 0,11 0,7 0,7 0,0 0,0 0,-8 0,-8 0,-9 0,-5 0,-4 0,-3 0,-1 0,-5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79"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customXml" Target="../ink/ink2.xml"/><Relationship Id="rId5" Type="http://schemas.openxmlformats.org/officeDocument/2006/relationships/image" Target="../media/image440.png"/><Relationship Id="rId4" Type="http://schemas.openxmlformats.org/officeDocument/2006/relationships/customXml" Target="../ink/ink1.xml"/><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hyperlink" Target="https://www.slideshare.net/BadrulAlam16/error-detection-and-correction-presentation" TargetMode="External"/><Relationship Id="rId3" Type="http://schemas.openxmlformats.org/officeDocument/2006/relationships/image" Target="../media/image460.png"/><Relationship Id="rId7" Type="http://schemas.openxmlformats.org/officeDocument/2006/relationships/hyperlink" Target="https://www.guru99.com/hamming-code-error-correction-example.html" TargetMode="External"/><Relationship Id="rId2" Type="http://schemas.openxmlformats.org/officeDocument/2006/relationships/customXml" Target="../ink/ink4.xml"/><Relationship Id="rId1" Type="http://schemas.openxmlformats.org/officeDocument/2006/relationships/slideLayout" Target="../slideLayouts/slideLayout21.xml"/><Relationship Id="rId6" Type="http://schemas.openxmlformats.org/officeDocument/2006/relationships/hyperlink" Target="https://www.simplilearn.com/tutorials/networking-tutorial/what-is-cyclic-redundancy-check#:~:text=The%20CRC%20is%20a%20network,same%20at%20the%20receiver%27s%20side" TargetMode="External"/><Relationship Id="rId5" Type="http://schemas.openxmlformats.org/officeDocument/2006/relationships/image" Target="../media/image450.png"/><Relationship Id="rId4" Type="http://schemas.openxmlformats.org/officeDocument/2006/relationships/customXml" Target="../ink/ink5.xml"/></Relationships>
</file>

<file path=ppt/slides/_rels/slide2.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35271" y="3807310"/>
            <a:ext cx="5503858" cy="1122202"/>
          </a:xfrm>
        </p:spPr>
        <p:txBody>
          <a:bodyPr/>
          <a:lstStyle/>
          <a:p>
            <a:pPr algn="l"/>
            <a:r>
              <a:rPr lang="en-SG" b="1" i="0" dirty="0">
                <a:effectLst/>
                <a:latin typeface="Source Sans Pro" panose="020B0503030403020204" pitchFamily="34" charset="0"/>
              </a:rPr>
              <a:t>Error Detection and Correction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535271" y="5117770"/>
            <a:ext cx="4941770" cy="1560936"/>
          </a:xfrm>
        </p:spPr>
        <p:txBody>
          <a:bodyPr>
            <a:noAutofit/>
          </a:bodyPr>
          <a:lstStyle/>
          <a:p>
            <a:pPr>
              <a:lnSpc>
                <a:spcPct val="125000"/>
              </a:lnSpc>
              <a:spcBef>
                <a:spcPts val="0"/>
              </a:spcBef>
            </a:pPr>
            <a:r>
              <a:rPr lang="en-US" dirty="0">
                <a:latin typeface="Source Sans Pro" panose="020B0503030403020204" pitchFamily="34" charset="0"/>
                <a:ea typeface="Source Sans Pro" panose="020B0503030403020204" pitchFamily="34" charset="0"/>
              </a:rPr>
              <a:t>COURSE TEACHER:  MR. SHAHADAT HOSSAIN</a:t>
            </a:r>
          </a:p>
          <a:p>
            <a:pPr>
              <a:lnSpc>
                <a:spcPct val="125000"/>
              </a:lnSpc>
              <a:spcBef>
                <a:spcPts val="0"/>
              </a:spcBef>
            </a:pPr>
            <a:r>
              <a:rPr lang="en-US" dirty="0">
                <a:latin typeface="Source Sans Pro" panose="020B0503030403020204" pitchFamily="34" charset="0"/>
                <a:ea typeface="Source Sans Pro" panose="020B0503030403020204" pitchFamily="34" charset="0"/>
              </a:rPr>
              <a:t>COURSE CODE:  CSE-225</a:t>
            </a:r>
          </a:p>
          <a:p>
            <a:pPr>
              <a:lnSpc>
                <a:spcPct val="125000"/>
              </a:lnSpc>
              <a:spcBef>
                <a:spcPts val="0"/>
              </a:spcBef>
            </a:pPr>
            <a:r>
              <a:rPr lang="en-US" dirty="0">
                <a:latin typeface="Source Sans Pro" panose="020B0503030403020204" pitchFamily="34" charset="0"/>
                <a:ea typeface="Source Sans Pro" panose="020B0503030403020204" pitchFamily="34" charset="0"/>
              </a:rPr>
              <a:t>COURSE TITLE:  DATA COMMUNICATION</a:t>
            </a:r>
          </a:p>
          <a:p>
            <a:pPr>
              <a:lnSpc>
                <a:spcPct val="125000"/>
              </a:lnSpc>
              <a:spcBef>
                <a:spcPts val="0"/>
              </a:spcBef>
            </a:pPr>
            <a:r>
              <a:rPr lang="en-US" dirty="0">
                <a:latin typeface="Source Sans Pro" panose="020B0503030403020204" pitchFamily="34" charset="0"/>
                <a:ea typeface="Source Sans Pro" panose="020B0503030403020204" pitchFamily="34" charset="0"/>
              </a:rPr>
              <a:t>SECTION:  61_X</a:t>
            </a:r>
          </a:p>
          <a:p>
            <a:pPr>
              <a:lnSpc>
                <a:spcPct val="125000"/>
              </a:lnSpc>
              <a:spcBef>
                <a:spcPts val="0"/>
              </a:spcBef>
            </a:pPr>
            <a:r>
              <a:rPr lang="en-SG" dirty="0">
                <a:latin typeface="Source Sans Pro" panose="020B0503030403020204" pitchFamily="34" charset="0"/>
                <a:ea typeface="Source Sans Pro" panose="020B0503030403020204" pitchFamily="34" charset="0"/>
              </a:rPr>
              <a:t>DEPARTMENT OF CSE </a:t>
            </a:r>
            <a:endParaRPr lang="en-US" dirty="0">
              <a:latin typeface="Source Sans Pro" panose="020B0503030403020204" pitchFamily="34" charset="0"/>
              <a:ea typeface="Source Sans Pro" panose="020B0503030403020204" pitchFamily="34" charset="0"/>
            </a:endParaRPr>
          </a:p>
        </p:txBody>
      </p:sp>
      <p:sp>
        <p:nvSpPr>
          <p:cNvPr id="4" name="Title 1">
            <a:extLst>
              <a:ext uri="{FF2B5EF4-FFF2-40B4-BE49-F238E27FC236}">
                <a16:creationId xmlns:a16="http://schemas.microsoft.com/office/drawing/2014/main" id="{AC77AE5D-06E6-E5A8-EC2C-9D0417507C6B}"/>
              </a:ext>
            </a:extLst>
          </p:cNvPr>
          <p:cNvSpPr txBox="1">
            <a:spLocks/>
          </p:cNvSpPr>
          <p:nvPr/>
        </p:nvSpPr>
        <p:spPr>
          <a:xfrm>
            <a:off x="7270376" y="179294"/>
            <a:ext cx="5503858" cy="11222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pPr algn="ctr"/>
            <a:r>
              <a:rPr lang="en-SG" sz="2800" b="1" dirty="0">
                <a:latin typeface="Source Sans Pro" panose="020B0503030403020204" pitchFamily="34" charset="0"/>
              </a:rPr>
              <a:t>Welcome to our </a:t>
            </a:r>
          </a:p>
          <a:p>
            <a:pPr algn="ctr"/>
            <a:r>
              <a:rPr lang="en-SG" sz="2800" b="1" dirty="0">
                <a:latin typeface="Source Sans Pro" panose="020B0503030403020204" pitchFamily="34" charset="0"/>
              </a:rPr>
              <a:t>presentation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A6BB8-A687-ABDD-FF4E-457F7C6DDFA9}"/>
              </a:ext>
            </a:extLst>
          </p:cNvPr>
          <p:cNvSpPr>
            <a:spLocks noGrp="1"/>
          </p:cNvSpPr>
          <p:nvPr>
            <p:ph type="title"/>
          </p:nvPr>
        </p:nvSpPr>
        <p:spPr>
          <a:xfrm>
            <a:off x="0" y="175000"/>
            <a:ext cx="12192000" cy="1325563"/>
          </a:xfrm>
        </p:spPr>
        <p:txBody>
          <a:bodyPr/>
          <a:lstStyle/>
          <a:p>
            <a:r>
              <a:rPr lang="en-SG" b="1" dirty="0">
                <a:latin typeface="Source Sans Pro" panose="020B0503030403020204" pitchFamily="34" charset="0"/>
                <a:ea typeface="Source Sans Pro" panose="020B0503030403020204" pitchFamily="34" charset="0"/>
              </a:rPr>
              <a:t>Hamming code</a:t>
            </a:r>
          </a:p>
        </p:txBody>
      </p:sp>
      <p:sp>
        <p:nvSpPr>
          <p:cNvPr id="2" name="TextBox 1">
            <a:extLst>
              <a:ext uri="{FF2B5EF4-FFF2-40B4-BE49-F238E27FC236}">
                <a16:creationId xmlns:a16="http://schemas.microsoft.com/office/drawing/2014/main" id="{CA90B51D-FBD0-E9B2-7B30-8DA6CE256ED5}"/>
              </a:ext>
            </a:extLst>
          </p:cNvPr>
          <p:cNvSpPr txBox="1"/>
          <p:nvPr/>
        </p:nvSpPr>
        <p:spPr>
          <a:xfrm>
            <a:off x="968188" y="1357128"/>
            <a:ext cx="10614212" cy="2369880"/>
          </a:xfrm>
          <a:prstGeom prst="rect">
            <a:avLst/>
          </a:prstGeom>
          <a:noFill/>
        </p:spPr>
        <p:txBody>
          <a:bodyPr wrap="square" rtlCol="0">
            <a:spAutoFit/>
          </a:bodyPr>
          <a:lstStyle/>
          <a:p>
            <a:pPr algn="just"/>
            <a:r>
              <a:rPr lang="en-US" sz="2200" b="1" i="0" dirty="0">
                <a:solidFill>
                  <a:srgbClr val="272C37"/>
                </a:solidFill>
                <a:effectLst/>
                <a:latin typeface="Source Sans Pro" panose="020B0503030403020204" pitchFamily="34" charset="0"/>
                <a:ea typeface="Source Sans Pro" panose="020B0503030403020204" pitchFamily="34" charset="0"/>
              </a:rPr>
              <a:t>Error Detecting and Correction of the Data Received:</a:t>
            </a:r>
          </a:p>
          <a:p>
            <a:pPr algn="just"/>
            <a:r>
              <a:rPr lang="en-US" b="0" i="0" dirty="0">
                <a:effectLst/>
                <a:latin typeface="Source Sans Pro" panose="020B0503030403020204" pitchFamily="34" charset="0"/>
                <a:ea typeface="Source Sans Pro" panose="020B0503030403020204" pitchFamily="34" charset="0"/>
              </a:rPr>
              <a:t>Assume that during transmission, the data bit at position 7 is changed from 1 to 0. Then by applying the parity bit technique, we can identify the error:</a:t>
            </a:r>
          </a:p>
          <a:p>
            <a:pPr algn="just"/>
            <a:endParaRPr lang="en-US" b="0" i="0" dirty="0">
              <a:effectLst/>
              <a:latin typeface="Source Sans Pro" panose="020B0503030403020204" pitchFamily="34" charset="0"/>
              <a:ea typeface="Source Sans Pro" panose="020B0503030403020204" pitchFamily="34" charset="0"/>
            </a:endParaRPr>
          </a:p>
          <a:p>
            <a:pPr marL="285750" indent="-285750" algn="l">
              <a:buFont typeface="Wingdings" panose="05000000000000000000" pitchFamily="2" charset="2"/>
              <a:buChar char="v"/>
            </a:pPr>
            <a:r>
              <a:rPr lang="en-US" b="1" i="0" dirty="0">
                <a:effectLst/>
                <a:latin typeface="Source Sans Pro" panose="020B0503030403020204" pitchFamily="34" charset="0"/>
                <a:ea typeface="Source Sans Pro" panose="020B0503030403020204" pitchFamily="34" charset="0"/>
              </a:rPr>
              <a:t>Odd Parity bits </a:t>
            </a:r>
            <a:r>
              <a:rPr lang="en-US" b="0" i="0" dirty="0">
                <a:effectLst/>
                <a:latin typeface="Source Sans Pro" panose="020B0503030403020204" pitchFamily="34" charset="0"/>
                <a:ea typeface="Source Sans Pro" panose="020B0503030403020204" pitchFamily="34" charset="0"/>
              </a:rPr>
              <a:t>- In this parity type, the total number of 1’s in the data bit should be odd in count, then the parity value is 0, and the value is 1.</a:t>
            </a:r>
          </a:p>
          <a:p>
            <a:pPr marL="285750" indent="-285750" algn="l">
              <a:buFont typeface="Wingdings" panose="05000000000000000000" pitchFamily="2" charset="2"/>
              <a:buChar char="v"/>
            </a:pPr>
            <a:r>
              <a:rPr lang="en-US" b="1" i="0" dirty="0">
                <a:effectLst/>
                <a:latin typeface="Source Sans Pro" panose="020B0503030403020204" pitchFamily="34" charset="0"/>
                <a:ea typeface="Source Sans Pro" panose="020B0503030403020204" pitchFamily="34" charset="0"/>
              </a:rPr>
              <a:t>Even Parity bits </a:t>
            </a:r>
            <a:r>
              <a:rPr lang="en-US" b="0" i="0" dirty="0">
                <a:effectLst/>
                <a:latin typeface="Source Sans Pro" panose="020B0503030403020204" pitchFamily="34" charset="0"/>
                <a:ea typeface="Source Sans Pro" panose="020B0503030403020204" pitchFamily="34" charset="0"/>
              </a:rPr>
              <a:t>- In this parity type, the total number of 1’s in the data bit should be even in count; then the parity value is 0, and the value is 1.</a:t>
            </a:r>
          </a:p>
        </p:txBody>
      </p:sp>
      <p:pic>
        <p:nvPicPr>
          <p:cNvPr id="4" name="Picture 3">
            <a:extLst>
              <a:ext uri="{FF2B5EF4-FFF2-40B4-BE49-F238E27FC236}">
                <a16:creationId xmlns:a16="http://schemas.microsoft.com/office/drawing/2014/main" id="{115D3B36-698D-335E-58FF-2B80B486D53B}"/>
              </a:ext>
            </a:extLst>
          </p:cNvPr>
          <p:cNvPicPr>
            <a:picLocks noChangeAspect="1"/>
          </p:cNvPicPr>
          <p:nvPr/>
        </p:nvPicPr>
        <p:blipFill>
          <a:blip r:embed="rId2"/>
          <a:stretch>
            <a:fillRect/>
          </a:stretch>
        </p:blipFill>
        <p:spPr>
          <a:xfrm>
            <a:off x="7046259" y="3791695"/>
            <a:ext cx="4383741" cy="2782648"/>
          </a:xfrm>
          <a:prstGeom prst="rect">
            <a:avLst/>
          </a:prstGeom>
        </p:spPr>
      </p:pic>
      <p:sp>
        <p:nvSpPr>
          <p:cNvPr id="5" name="TextBox 4">
            <a:extLst>
              <a:ext uri="{FF2B5EF4-FFF2-40B4-BE49-F238E27FC236}">
                <a16:creationId xmlns:a16="http://schemas.microsoft.com/office/drawing/2014/main" id="{BFFAEB39-F907-DFA9-2FFF-703673C8699A}"/>
              </a:ext>
            </a:extLst>
          </p:cNvPr>
          <p:cNvSpPr txBox="1"/>
          <p:nvPr/>
        </p:nvSpPr>
        <p:spPr>
          <a:xfrm>
            <a:off x="1335741" y="4101041"/>
            <a:ext cx="4939553" cy="2308324"/>
          </a:xfrm>
          <a:prstGeom prst="rect">
            <a:avLst/>
          </a:prstGeom>
          <a:noFill/>
        </p:spPr>
        <p:txBody>
          <a:bodyPr wrap="square" rtlCol="0">
            <a:spAutoFit/>
          </a:bodyPr>
          <a:lstStyle/>
          <a:p>
            <a:pPr algn="just"/>
            <a:r>
              <a:rPr lang="en-US" baseline="-25000" dirty="0">
                <a:solidFill>
                  <a:srgbClr val="000000"/>
                </a:solidFill>
                <a:latin typeface="Source Sans Pro" panose="020B0503030403020204" pitchFamily="34" charset="0"/>
                <a:ea typeface="Source Sans Pro" panose="020B0503030403020204" pitchFamily="34" charset="0"/>
              </a:rPr>
              <a:t>p</a:t>
            </a:r>
            <a:r>
              <a:rPr lang="en-US" b="0" i="0" baseline="-25000" dirty="0">
                <a:solidFill>
                  <a:srgbClr val="000000"/>
                </a:solidFill>
                <a:effectLst/>
                <a:latin typeface="Source Sans Pro" panose="020B0503030403020204" pitchFamily="34" charset="0"/>
                <a:ea typeface="Source Sans Pro" panose="020B0503030403020204" pitchFamily="34" charset="0"/>
              </a:rPr>
              <a:t>1</a:t>
            </a:r>
            <a:r>
              <a:rPr lang="en-US" b="0" i="0" dirty="0">
                <a:solidFill>
                  <a:srgbClr val="000000"/>
                </a:solidFill>
                <a:effectLst/>
                <a:latin typeface="Source Sans Pro" panose="020B0503030403020204" pitchFamily="34" charset="0"/>
                <a:ea typeface="Source Sans Pro" panose="020B0503030403020204" pitchFamily="34" charset="0"/>
              </a:rPr>
              <a:t> = parity(1, 3, 5, 7, 9, 11 and so on)</a:t>
            </a:r>
          </a:p>
          <a:p>
            <a:pPr algn="just"/>
            <a:r>
              <a:rPr lang="en-US" baseline="-25000" dirty="0">
                <a:solidFill>
                  <a:srgbClr val="000000"/>
                </a:solidFill>
                <a:latin typeface="Source Sans Pro" panose="020B0503030403020204" pitchFamily="34" charset="0"/>
                <a:ea typeface="Source Sans Pro" panose="020B0503030403020204" pitchFamily="34" charset="0"/>
              </a:rPr>
              <a:t>p</a:t>
            </a:r>
            <a:r>
              <a:rPr lang="en-US" b="0" i="0" baseline="-25000" dirty="0">
                <a:solidFill>
                  <a:srgbClr val="000000"/>
                </a:solidFill>
                <a:effectLst/>
                <a:latin typeface="Source Sans Pro" panose="020B0503030403020204" pitchFamily="34" charset="0"/>
                <a:ea typeface="Source Sans Pro" panose="020B0503030403020204" pitchFamily="34" charset="0"/>
              </a:rPr>
              <a:t>2</a:t>
            </a:r>
            <a:r>
              <a:rPr lang="en-US" b="0" i="0" dirty="0">
                <a:solidFill>
                  <a:srgbClr val="000000"/>
                </a:solidFill>
                <a:effectLst/>
                <a:latin typeface="Source Sans Pro" panose="020B0503030403020204" pitchFamily="34" charset="0"/>
                <a:ea typeface="Source Sans Pro" panose="020B0503030403020204" pitchFamily="34" charset="0"/>
              </a:rPr>
              <a:t> = parity(2, 3, 6, 7, 10, 11 and so on)</a:t>
            </a:r>
          </a:p>
          <a:p>
            <a:pPr algn="just"/>
            <a:r>
              <a:rPr lang="en-US" baseline="-25000" dirty="0">
                <a:solidFill>
                  <a:srgbClr val="000000"/>
                </a:solidFill>
                <a:latin typeface="Source Sans Pro" panose="020B0503030403020204" pitchFamily="34" charset="0"/>
                <a:ea typeface="Source Sans Pro" panose="020B0503030403020204" pitchFamily="34" charset="0"/>
              </a:rPr>
              <a:t>p</a:t>
            </a:r>
            <a:r>
              <a:rPr lang="en-US" b="0" i="0" baseline="-25000" dirty="0">
                <a:solidFill>
                  <a:srgbClr val="000000"/>
                </a:solidFill>
                <a:effectLst/>
                <a:latin typeface="Source Sans Pro" panose="020B0503030403020204" pitchFamily="34" charset="0"/>
                <a:ea typeface="Source Sans Pro" panose="020B0503030403020204" pitchFamily="34" charset="0"/>
              </a:rPr>
              <a:t>3</a:t>
            </a:r>
            <a:r>
              <a:rPr lang="en-US" b="0" i="0" dirty="0">
                <a:solidFill>
                  <a:srgbClr val="000000"/>
                </a:solidFill>
                <a:effectLst/>
                <a:latin typeface="Source Sans Pro" panose="020B0503030403020204" pitchFamily="34" charset="0"/>
                <a:ea typeface="Source Sans Pro" panose="020B0503030403020204" pitchFamily="34" charset="0"/>
              </a:rPr>
              <a:t> = parity(4-7, 12-15, 20-23 and so on)</a:t>
            </a:r>
          </a:p>
          <a:p>
            <a:endParaRPr lang="en-SG" dirty="0"/>
          </a:p>
          <a:p>
            <a:r>
              <a:rPr lang="en-SG" dirty="0"/>
              <a:t>Here:</a:t>
            </a:r>
          </a:p>
          <a:p>
            <a:r>
              <a:rPr lang="en-SG" dirty="0"/>
              <a:t>P1=1, P2=1, P4=1, P8=0</a:t>
            </a:r>
          </a:p>
          <a:p>
            <a:r>
              <a:rPr lang="en-SG" dirty="0"/>
              <a:t>0111 = 7 (binary to decimal conversion)</a:t>
            </a:r>
          </a:p>
          <a:p>
            <a:r>
              <a:rPr lang="en-SG" dirty="0"/>
              <a:t>7 number bit has error.</a:t>
            </a:r>
          </a:p>
        </p:txBody>
      </p:sp>
    </p:spTree>
    <p:extLst>
      <p:ext uri="{BB962C8B-B14F-4D97-AF65-F5344CB8AC3E}">
        <p14:creationId xmlns:p14="http://schemas.microsoft.com/office/powerpoint/2010/main" val="2980940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0" y="446274"/>
            <a:ext cx="12192000" cy="1325563"/>
          </a:xfrm>
        </p:spPr>
        <p:txBody>
          <a:bodyPr/>
          <a:lstStyle/>
          <a:p>
            <a:r>
              <a:rPr lang="en-US" b="1" dirty="0">
                <a:latin typeface="Source Sans Pro" panose="020B0503030403020204" pitchFamily="34" charset="0"/>
                <a:ea typeface="Source Sans Pro" panose="020B0503030403020204" pitchFamily="34" charset="0"/>
              </a:rPr>
              <a:t>Check-sum</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4" name="Content Placeholder 3">
            <a:extLst>
              <a:ext uri="{FF2B5EF4-FFF2-40B4-BE49-F238E27FC236}">
                <a16:creationId xmlns:a16="http://schemas.microsoft.com/office/drawing/2014/main" id="{F62CC0E6-99E2-FB02-D903-E2D67310911B}"/>
              </a:ext>
            </a:extLst>
          </p:cNvPr>
          <p:cNvSpPr>
            <a:spLocks noGrp="1"/>
          </p:cNvSpPr>
          <p:nvPr>
            <p:ph sz="quarter" idx="4"/>
          </p:nvPr>
        </p:nvSpPr>
        <p:spPr>
          <a:xfrm>
            <a:off x="1269790" y="2104512"/>
            <a:ext cx="9652420" cy="1804100"/>
          </a:xfrm>
        </p:spPr>
        <p:txBody>
          <a:bodyPr/>
          <a:lstStyle/>
          <a:p>
            <a:pPr algn="l"/>
            <a:r>
              <a:rPr lang="en-US" sz="2200" b="1" i="0" dirty="0">
                <a:solidFill>
                  <a:srgbClr val="000000"/>
                </a:solidFill>
                <a:effectLst/>
                <a:latin typeface="Source Sans Pro" panose="020B0503030403020204" pitchFamily="34" charset="0"/>
                <a:ea typeface="Source Sans Pro" panose="020B0503030403020204" pitchFamily="34" charset="0"/>
                <a:cs typeface="Heebo" panose="020B0604020202020204" pitchFamily="2" charset="-79"/>
              </a:rPr>
              <a:t>Checksums:</a:t>
            </a:r>
          </a:p>
          <a:p>
            <a:pPr algn="just"/>
            <a:r>
              <a:rPr lang="en-US" sz="1800" b="0" i="0" dirty="0">
                <a:solidFill>
                  <a:srgbClr val="000000"/>
                </a:solidFill>
                <a:effectLst/>
                <a:latin typeface="Source Sans Pro" panose="020B0503030403020204" pitchFamily="34" charset="0"/>
                <a:ea typeface="Source Sans Pro" panose="020B0503030403020204" pitchFamily="34" charset="0"/>
              </a:rPr>
              <a:t>This is a block code method where a checksum is created based on the data values in the data blocks to be transmitted using some algorithm and appended to the data. When the receiver gets this data, a new checksum is calculated and compared with the existing checksum. A non-match indicates an error.</a:t>
            </a:r>
          </a:p>
        </p:txBody>
      </p:sp>
      <p:sp>
        <p:nvSpPr>
          <p:cNvPr id="27" name="Content Placeholder 3">
            <a:extLst>
              <a:ext uri="{FF2B5EF4-FFF2-40B4-BE49-F238E27FC236}">
                <a16:creationId xmlns:a16="http://schemas.microsoft.com/office/drawing/2014/main" id="{553A9A56-9B9E-1FC9-3FD2-1DB099837626}"/>
              </a:ext>
            </a:extLst>
          </p:cNvPr>
          <p:cNvSpPr txBox="1">
            <a:spLocks/>
          </p:cNvSpPr>
          <p:nvPr/>
        </p:nvSpPr>
        <p:spPr>
          <a:xfrm>
            <a:off x="1269790" y="3827930"/>
            <a:ext cx="9652420" cy="2528420"/>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100" b="1" i="0" dirty="0">
                <a:solidFill>
                  <a:srgbClr val="000000"/>
                </a:solidFill>
                <a:effectLst/>
                <a:latin typeface="Source Sans Pro" panose="020B0503030403020204" pitchFamily="34" charset="0"/>
                <a:ea typeface="Source Sans Pro" panose="020B0503030403020204" pitchFamily="34" charset="0"/>
                <a:cs typeface="Heebo" pitchFamily="2" charset="-79"/>
              </a:rPr>
              <a:t>Error Detection by Checksums:</a:t>
            </a:r>
          </a:p>
          <a:p>
            <a:pPr algn="just"/>
            <a:r>
              <a:rPr lang="en-US" sz="2400" b="0" i="0" dirty="0">
                <a:solidFill>
                  <a:srgbClr val="000000"/>
                </a:solidFill>
                <a:effectLst/>
                <a:latin typeface="Nunito" pitchFamily="2" charset="0"/>
              </a:rPr>
              <a:t>For error detection by checksums, data is divided into fixed sized frames or segments.</a:t>
            </a:r>
          </a:p>
          <a:p>
            <a:pPr marL="342900" indent="-342900" algn="just">
              <a:buFont typeface="Wingdings" panose="05000000000000000000" pitchFamily="2" charset="2"/>
              <a:buChar char="v"/>
            </a:pPr>
            <a:r>
              <a:rPr lang="en-US" sz="2400" b="1" i="0" dirty="0">
                <a:solidFill>
                  <a:srgbClr val="000000"/>
                </a:solidFill>
                <a:effectLst/>
                <a:latin typeface="Nunito" pitchFamily="2" charset="0"/>
              </a:rPr>
              <a:t>Sender’s End</a:t>
            </a:r>
            <a:r>
              <a:rPr lang="en-US" sz="2400" b="0" i="0" dirty="0">
                <a:solidFill>
                  <a:srgbClr val="000000"/>
                </a:solidFill>
                <a:effectLst/>
                <a:latin typeface="Nunito" pitchFamily="2" charset="0"/>
              </a:rPr>
              <a:t> − The sender adds the segments using 1’s complement arithmetic to get the sum. It then complements the sum to get the checksum and sends it along with the data frames.</a:t>
            </a:r>
          </a:p>
          <a:p>
            <a:pPr marL="342900" indent="-342900" algn="just">
              <a:buFont typeface="Wingdings" panose="05000000000000000000" pitchFamily="2" charset="2"/>
              <a:buChar char="v"/>
            </a:pPr>
            <a:r>
              <a:rPr lang="en-US" sz="2400" b="1" i="0" dirty="0">
                <a:solidFill>
                  <a:srgbClr val="000000"/>
                </a:solidFill>
                <a:effectLst/>
                <a:latin typeface="Nunito" pitchFamily="2" charset="0"/>
              </a:rPr>
              <a:t>Receiver’s End</a:t>
            </a:r>
            <a:r>
              <a:rPr lang="en-US" sz="2400" b="0" i="0" dirty="0">
                <a:solidFill>
                  <a:srgbClr val="000000"/>
                </a:solidFill>
                <a:effectLst/>
                <a:latin typeface="Nunito" pitchFamily="2" charset="0"/>
              </a:rPr>
              <a:t> − The receiver adds the incoming segments along with the checksum using 1’s complement arithmetic to get the sum and then complements it.</a:t>
            </a:r>
          </a:p>
          <a:p>
            <a:pPr algn="just"/>
            <a:r>
              <a:rPr lang="en-US" sz="2400" b="0" i="0" dirty="0">
                <a:solidFill>
                  <a:srgbClr val="000000"/>
                </a:solidFill>
                <a:effectLst/>
                <a:latin typeface="Nunito" pitchFamily="2" charset="0"/>
              </a:rPr>
              <a:t>If the result is zero, the received frames are accepted; otherwise they are discarded.</a:t>
            </a:r>
          </a:p>
        </p:txBody>
      </p:sp>
      <p:cxnSp>
        <p:nvCxnSpPr>
          <p:cNvPr id="8" name="Straight Connector 7">
            <a:extLst>
              <a:ext uri="{FF2B5EF4-FFF2-40B4-BE49-F238E27FC236}">
                <a16:creationId xmlns:a16="http://schemas.microsoft.com/office/drawing/2014/main" id="{B6958EBC-53DA-7C8B-F58C-31C29F0E0474}"/>
              </a:ext>
            </a:extLst>
          </p:cNvPr>
          <p:cNvCxnSpPr>
            <a:endCxn id="2" idx="3"/>
          </p:cNvCxnSpPr>
          <p:nvPr/>
        </p:nvCxnSpPr>
        <p:spPr>
          <a:xfrm>
            <a:off x="8153400" y="1084729"/>
            <a:ext cx="4038600" cy="2432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85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0" y="488765"/>
            <a:ext cx="12192000" cy="1325563"/>
          </a:xfrm>
        </p:spPr>
        <p:txBody>
          <a:bodyPr/>
          <a:lstStyle/>
          <a:p>
            <a:r>
              <a:rPr lang="en-US" b="1" dirty="0">
                <a:latin typeface="Source Sans Pro" panose="020B0503030403020204" pitchFamily="34" charset="0"/>
                <a:ea typeface="Source Sans Pro" panose="020B0503030403020204" pitchFamily="34" charset="0"/>
              </a:rPr>
              <a:t>Check-sum</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p:txBody>
          <a:bodyPr/>
          <a:lstStyle/>
          <a:p>
            <a:r>
              <a:rPr lang="en-US" dirty="0"/>
              <a:t>20XX</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p:txBody>
          <a:bodyPr/>
          <a:lstStyle/>
          <a:p>
            <a:r>
              <a:rPr lang="en-US" dirty="0"/>
              <a:t>Pitch Deck</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26" name="TextBox 25">
            <a:extLst>
              <a:ext uri="{FF2B5EF4-FFF2-40B4-BE49-F238E27FC236}">
                <a16:creationId xmlns:a16="http://schemas.microsoft.com/office/drawing/2014/main" id="{AF70F88E-4354-7115-2428-1EB2EAEF9433}"/>
              </a:ext>
            </a:extLst>
          </p:cNvPr>
          <p:cNvSpPr txBox="1"/>
          <p:nvPr/>
        </p:nvSpPr>
        <p:spPr>
          <a:xfrm>
            <a:off x="1057835" y="1712260"/>
            <a:ext cx="10295965" cy="1261884"/>
          </a:xfrm>
          <a:prstGeom prst="rect">
            <a:avLst/>
          </a:prstGeom>
          <a:noFill/>
        </p:spPr>
        <p:txBody>
          <a:bodyPr wrap="square" rtlCol="0">
            <a:spAutoFit/>
          </a:bodyPr>
          <a:lstStyle/>
          <a:p>
            <a:pPr algn="l"/>
            <a:r>
              <a:rPr lang="en-US" sz="2200" b="1" i="0" dirty="0">
                <a:solidFill>
                  <a:srgbClr val="000000"/>
                </a:solidFill>
                <a:effectLst/>
                <a:latin typeface="Source Sans Pro" panose="020B0503030403020204" pitchFamily="34" charset="0"/>
                <a:ea typeface="Source Sans Pro" panose="020B0503030403020204" pitchFamily="34" charset="0"/>
                <a:cs typeface="Heebo" pitchFamily="2" charset="-79"/>
              </a:rPr>
              <a:t>Example:</a:t>
            </a:r>
          </a:p>
          <a:p>
            <a:pPr algn="just"/>
            <a:r>
              <a:rPr lang="en-US" b="0" i="0" dirty="0">
                <a:solidFill>
                  <a:srgbClr val="000000"/>
                </a:solidFill>
                <a:effectLst/>
                <a:latin typeface="Source Sans Pro" panose="020B0503030403020204" pitchFamily="34" charset="0"/>
                <a:ea typeface="Source Sans Pro" panose="020B0503030403020204" pitchFamily="34" charset="0"/>
              </a:rPr>
              <a:t>Suppose that the sender wants to send 4 frames each of 8 bits, where the frames are 11001100, 10101010, 11110000 and 11000011.</a:t>
            </a:r>
          </a:p>
          <a:p>
            <a:endParaRPr lang="en-SG" dirty="0"/>
          </a:p>
        </p:txBody>
      </p:sp>
      <p:pic>
        <p:nvPicPr>
          <p:cNvPr id="27" name="Picture 26">
            <a:extLst>
              <a:ext uri="{FF2B5EF4-FFF2-40B4-BE49-F238E27FC236}">
                <a16:creationId xmlns:a16="http://schemas.microsoft.com/office/drawing/2014/main" id="{E38A2B97-624D-3703-E6E1-98CB5B07D8FE}"/>
              </a:ext>
            </a:extLst>
          </p:cNvPr>
          <p:cNvPicPr>
            <a:picLocks noChangeAspect="1"/>
          </p:cNvPicPr>
          <p:nvPr/>
        </p:nvPicPr>
        <p:blipFill>
          <a:blip r:embed="rId2"/>
          <a:stretch>
            <a:fillRect/>
          </a:stretch>
        </p:blipFill>
        <p:spPr>
          <a:xfrm>
            <a:off x="3890962" y="2692623"/>
            <a:ext cx="4262438" cy="4039973"/>
          </a:xfrm>
          <a:prstGeom prst="rect">
            <a:avLst/>
          </a:prstGeom>
        </p:spPr>
      </p:pic>
    </p:spTree>
    <p:extLst>
      <p:ext uri="{BB962C8B-B14F-4D97-AF65-F5344CB8AC3E}">
        <p14:creationId xmlns:p14="http://schemas.microsoft.com/office/powerpoint/2010/main" val="1057409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504E02E-DCF1-43B2-FBFA-5D86E8EAB3C6}"/>
              </a:ext>
            </a:extLst>
          </p:cNvPr>
          <p:cNvSpPr txBox="1"/>
          <p:nvPr/>
        </p:nvSpPr>
        <p:spPr>
          <a:xfrm>
            <a:off x="968188" y="1882588"/>
            <a:ext cx="9681883" cy="1538883"/>
          </a:xfrm>
          <a:prstGeom prst="rect">
            <a:avLst/>
          </a:prstGeom>
          <a:noFill/>
        </p:spPr>
        <p:txBody>
          <a:bodyPr wrap="square" rtlCol="0">
            <a:spAutoFit/>
          </a:bodyPr>
          <a:lstStyle/>
          <a:p>
            <a:pPr algn="just"/>
            <a:r>
              <a:rPr lang="en-SG" sz="2200" b="1" i="0" dirty="0">
                <a:solidFill>
                  <a:srgbClr val="272C37"/>
                </a:solidFill>
                <a:effectLst/>
                <a:latin typeface="Source Sans Pro" panose="020B0503030403020204" pitchFamily="34" charset="0"/>
                <a:ea typeface="Source Sans Pro" panose="020B0503030403020204" pitchFamily="34" charset="0"/>
              </a:rPr>
              <a:t>Cyclic Redundancy Check (CRC):</a:t>
            </a:r>
          </a:p>
          <a:p>
            <a:pPr algn="just"/>
            <a:endParaRPr lang="en-US" b="0" i="0" dirty="0">
              <a:effectLst/>
              <a:latin typeface="Roboto" panose="02000000000000000000" pitchFamily="2" charset="0"/>
            </a:endParaRPr>
          </a:p>
          <a:p>
            <a:pPr algn="just"/>
            <a:r>
              <a:rPr lang="en-US" b="0" i="0" dirty="0">
                <a:effectLst/>
                <a:latin typeface="Source Sans Pro" panose="020B0503030403020204" pitchFamily="34" charset="0"/>
                <a:ea typeface="Source Sans Pro" panose="020B0503030403020204" pitchFamily="34" charset="0"/>
              </a:rPr>
              <a:t>The CRC is a network method designed to detect errors in the data and information transmitted over the </a:t>
            </a:r>
            <a:r>
              <a:rPr lang="en-US" b="0" i="0" u="none" strike="noStrike" dirty="0">
                <a:effectLst/>
                <a:latin typeface="Source Sans Pro" panose="020B0503030403020204" pitchFamily="34" charset="0"/>
                <a:ea typeface="Source Sans Pro" panose="020B0503030403020204" pitchFamily="34" charset="0"/>
              </a:rPr>
              <a:t>network</a:t>
            </a:r>
            <a:r>
              <a:rPr lang="en-US" b="0" i="0" dirty="0">
                <a:effectLst/>
                <a:latin typeface="Source Sans Pro" panose="020B0503030403020204" pitchFamily="34" charset="0"/>
                <a:ea typeface="Source Sans Pro" panose="020B0503030403020204" pitchFamily="34" charset="0"/>
              </a:rPr>
              <a:t>. This is performed by performing a binary solution on the transmitted data at the sender’s side and verifying the same at the receiver’s side.</a:t>
            </a:r>
            <a:endParaRPr lang="en-SG" dirty="0">
              <a:latin typeface="Source Sans Pro" panose="020B0503030403020204" pitchFamily="34" charset="0"/>
              <a:ea typeface="Source Sans Pro" panose="020B0503030403020204" pitchFamily="34" charset="0"/>
            </a:endParaRPr>
          </a:p>
        </p:txBody>
      </p:sp>
      <p:sp>
        <p:nvSpPr>
          <p:cNvPr id="14" name="TextBox 13">
            <a:extLst>
              <a:ext uri="{FF2B5EF4-FFF2-40B4-BE49-F238E27FC236}">
                <a16:creationId xmlns:a16="http://schemas.microsoft.com/office/drawing/2014/main" id="{74A9AAA8-1675-DB8C-4087-E8F08CD8DC9C}"/>
              </a:ext>
            </a:extLst>
          </p:cNvPr>
          <p:cNvSpPr txBox="1"/>
          <p:nvPr/>
        </p:nvSpPr>
        <p:spPr>
          <a:xfrm>
            <a:off x="968188" y="3702423"/>
            <a:ext cx="9681883" cy="2464649"/>
          </a:xfrm>
          <a:prstGeom prst="rect">
            <a:avLst/>
          </a:prstGeom>
          <a:noFill/>
        </p:spPr>
        <p:txBody>
          <a:bodyPr wrap="square" rtlCol="0">
            <a:spAutoFit/>
          </a:bodyPr>
          <a:lstStyle/>
          <a:p>
            <a:pPr algn="l"/>
            <a:r>
              <a:rPr lang="en-US" sz="2200" b="1" i="0" dirty="0">
                <a:solidFill>
                  <a:srgbClr val="272C37"/>
                </a:solidFill>
                <a:effectLst/>
                <a:latin typeface="Source Sans Pro" panose="020B0503030403020204" pitchFamily="34" charset="0"/>
                <a:ea typeface="Source Sans Pro" panose="020B0503030403020204" pitchFamily="34" charset="0"/>
              </a:rPr>
              <a:t>Sender Side:</a:t>
            </a:r>
          </a:p>
          <a:p>
            <a:pPr marL="342900" indent="-342900" algn="l">
              <a:lnSpc>
                <a:spcPct val="150000"/>
              </a:lnSpc>
              <a:buFont typeface="Wingdings" panose="05000000000000000000" pitchFamily="2" charset="2"/>
              <a:buChar char="v"/>
            </a:pPr>
            <a:r>
              <a:rPr lang="en-US" b="0" i="0" dirty="0">
                <a:effectLst/>
                <a:latin typeface="Source Sans Pro" panose="020B0503030403020204" pitchFamily="34" charset="0"/>
                <a:ea typeface="Source Sans Pro" panose="020B0503030403020204" pitchFamily="34" charset="0"/>
              </a:rPr>
              <a:t>The first step is to add the no. of zeroes to the data to be sent, calculated using k-1 (k - is the bits obtained through the polynomial equation.)</a:t>
            </a:r>
          </a:p>
          <a:p>
            <a:pPr marL="342900" indent="-342900" algn="l">
              <a:lnSpc>
                <a:spcPct val="150000"/>
              </a:lnSpc>
              <a:buFont typeface="Wingdings" panose="05000000000000000000" pitchFamily="2" charset="2"/>
              <a:buChar char="v"/>
            </a:pPr>
            <a:r>
              <a:rPr lang="en-US" b="0" i="0" dirty="0">
                <a:effectLst/>
                <a:latin typeface="Source Sans Pro" panose="020B0503030403020204" pitchFamily="34" charset="0"/>
                <a:ea typeface="Source Sans Pro" panose="020B0503030403020204" pitchFamily="34" charset="0"/>
              </a:rPr>
              <a:t>Applying the Modulo Binary Division to the data bit by applying the XOR and obtaining the remainder from the division</a:t>
            </a:r>
          </a:p>
          <a:p>
            <a:pPr marL="342900" indent="-342900" algn="l">
              <a:lnSpc>
                <a:spcPct val="150000"/>
              </a:lnSpc>
              <a:buFont typeface="Wingdings" panose="05000000000000000000" pitchFamily="2" charset="2"/>
              <a:buChar char="v"/>
            </a:pPr>
            <a:r>
              <a:rPr lang="en-US" b="0" i="0" dirty="0">
                <a:effectLst/>
                <a:latin typeface="Source Sans Pro" panose="020B0503030403020204" pitchFamily="34" charset="0"/>
                <a:ea typeface="Source Sans Pro" panose="020B0503030403020204" pitchFamily="34" charset="0"/>
              </a:rPr>
              <a:t>The last step is to append the remainder to the end of the data bit and share it with the receiver.</a:t>
            </a:r>
          </a:p>
        </p:txBody>
      </p:sp>
      <p:sp>
        <p:nvSpPr>
          <p:cNvPr id="15" name="Title 1">
            <a:extLst>
              <a:ext uri="{FF2B5EF4-FFF2-40B4-BE49-F238E27FC236}">
                <a16:creationId xmlns:a16="http://schemas.microsoft.com/office/drawing/2014/main" id="{3E077E07-E2FE-03D3-55F2-0037541CF727}"/>
              </a:ext>
            </a:extLst>
          </p:cNvPr>
          <p:cNvSpPr>
            <a:spLocks noGrp="1"/>
          </p:cNvSpPr>
          <p:nvPr>
            <p:ph type="title"/>
          </p:nvPr>
        </p:nvSpPr>
        <p:spPr>
          <a:xfrm>
            <a:off x="0" y="493059"/>
            <a:ext cx="12192000" cy="615390"/>
          </a:xfrm>
        </p:spPr>
        <p:txBody>
          <a:bodyPr/>
          <a:lstStyle/>
          <a:p>
            <a:pPr algn="ctr"/>
            <a:r>
              <a:rPr lang="en-SG" sz="2800" b="1" i="0" dirty="0">
                <a:solidFill>
                  <a:srgbClr val="272C37"/>
                </a:solidFill>
                <a:effectLst/>
                <a:latin typeface="Source Sans Pro" panose="020B0503030403020204" pitchFamily="34" charset="0"/>
                <a:ea typeface="Source Sans Pro" panose="020B0503030403020204" pitchFamily="34" charset="0"/>
              </a:rPr>
              <a:t>Cyclic Redundancy Check</a:t>
            </a:r>
            <a:endParaRPr lang="en-US" b="1"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417396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0" y="365125"/>
            <a:ext cx="12192000" cy="1325563"/>
          </a:xfrm>
        </p:spPr>
        <p:txBody>
          <a:bodyPr/>
          <a:lstStyle/>
          <a:p>
            <a:r>
              <a:rPr lang="en-SG" sz="2800" b="1" i="0" dirty="0">
                <a:solidFill>
                  <a:srgbClr val="272C37"/>
                </a:solidFill>
                <a:effectLst/>
                <a:latin typeface="Source Sans Pro" panose="020B0503030403020204" pitchFamily="34" charset="0"/>
                <a:ea typeface="Source Sans Pro" panose="020B0503030403020204" pitchFamily="34" charset="0"/>
              </a:rPr>
              <a:t>Cyclic Redundancy Check</a:t>
            </a:r>
            <a:endParaRPr lang="en-US" dirty="0"/>
          </a:p>
        </p:txBody>
      </p:sp>
      <p:sp>
        <p:nvSpPr>
          <p:cNvPr id="8" name="TextBox 7">
            <a:extLst>
              <a:ext uri="{FF2B5EF4-FFF2-40B4-BE49-F238E27FC236}">
                <a16:creationId xmlns:a16="http://schemas.microsoft.com/office/drawing/2014/main" id="{26F5EDF1-E53E-209D-06D7-E8D0ACB35AB4}"/>
              </a:ext>
            </a:extLst>
          </p:cNvPr>
          <p:cNvSpPr txBox="1"/>
          <p:nvPr/>
        </p:nvSpPr>
        <p:spPr>
          <a:xfrm>
            <a:off x="995082" y="1810871"/>
            <a:ext cx="10425953" cy="2292935"/>
          </a:xfrm>
          <a:prstGeom prst="rect">
            <a:avLst/>
          </a:prstGeom>
          <a:noFill/>
        </p:spPr>
        <p:txBody>
          <a:bodyPr wrap="square" rtlCol="0">
            <a:spAutoFit/>
          </a:bodyPr>
          <a:lstStyle/>
          <a:p>
            <a:pPr algn="l"/>
            <a:r>
              <a:rPr lang="en-US" sz="2200" b="1" i="0" dirty="0">
                <a:solidFill>
                  <a:srgbClr val="272C37"/>
                </a:solidFill>
                <a:effectLst/>
                <a:latin typeface="Source Sans Pro" panose="020B0503030403020204" pitchFamily="34" charset="0"/>
                <a:ea typeface="Source Sans Pro" panose="020B0503030403020204" pitchFamily="34" charset="0"/>
              </a:rPr>
              <a:t>Receiver Side (Checking for errors in the received data):</a:t>
            </a:r>
          </a:p>
          <a:p>
            <a:pPr algn="l"/>
            <a:endParaRPr lang="en-US" sz="2200" b="1" i="0" dirty="0">
              <a:solidFill>
                <a:srgbClr val="272C37"/>
              </a:solidFill>
              <a:effectLst/>
              <a:latin typeface="Source Sans Pro" panose="020B0503030403020204" pitchFamily="34" charset="0"/>
              <a:ea typeface="Source Sans Pro" panose="020B0503030403020204" pitchFamily="34" charset="0"/>
            </a:endParaRPr>
          </a:p>
          <a:p>
            <a:pPr algn="l">
              <a:lnSpc>
                <a:spcPct val="150000"/>
              </a:lnSpc>
            </a:pPr>
            <a:r>
              <a:rPr lang="en-US" b="0" i="0" dirty="0">
                <a:effectLst/>
                <a:latin typeface="Source Sans Pro" panose="020B0503030403020204" pitchFamily="34" charset="0"/>
                <a:ea typeface="Source Sans Pro" panose="020B0503030403020204" pitchFamily="34" charset="0"/>
              </a:rPr>
              <a:t>To check the error, perform the Modulo division again and check whether the remainder is 0 or not, </a:t>
            </a:r>
          </a:p>
          <a:p>
            <a:pPr marL="285750" indent="-285750" algn="l">
              <a:lnSpc>
                <a:spcPct val="150000"/>
              </a:lnSpc>
              <a:buFont typeface="Wingdings" panose="05000000000000000000" pitchFamily="2" charset="2"/>
              <a:buChar char="v"/>
            </a:pPr>
            <a:r>
              <a:rPr lang="en-US" b="0" i="0" dirty="0">
                <a:effectLst/>
                <a:latin typeface="Source Sans Pro" panose="020B0503030403020204" pitchFamily="34" charset="0"/>
                <a:ea typeface="Source Sans Pro" panose="020B0503030403020204" pitchFamily="34" charset="0"/>
              </a:rPr>
              <a:t>If the remainder is 0, the data bit received is correct, without any errors.</a:t>
            </a:r>
          </a:p>
          <a:p>
            <a:pPr marL="285750" indent="-285750" algn="l">
              <a:lnSpc>
                <a:spcPct val="150000"/>
              </a:lnSpc>
              <a:buFont typeface="Wingdings" panose="05000000000000000000" pitchFamily="2" charset="2"/>
              <a:buChar char="v"/>
            </a:pPr>
            <a:r>
              <a:rPr lang="en-US" b="0" i="0" dirty="0">
                <a:effectLst/>
                <a:latin typeface="Source Sans Pro" panose="020B0503030403020204" pitchFamily="34" charset="0"/>
                <a:ea typeface="Source Sans Pro" panose="020B0503030403020204" pitchFamily="34" charset="0"/>
              </a:rPr>
              <a:t>If the remainder is not 0, the data received is corrupted during transmission.</a:t>
            </a:r>
          </a:p>
          <a:p>
            <a:endParaRPr lang="en-SG" dirty="0"/>
          </a:p>
        </p:txBody>
      </p:sp>
      <p:sp>
        <p:nvSpPr>
          <p:cNvPr id="9" name="TextBox 8">
            <a:extLst>
              <a:ext uri="{FF2B5EF4-FFF2-40B4-BE49-F238E27FC236}">
                <a16:creationId xmlns:a16="http://schemas.microsoft.com/office/drawing/2014/main" id="{2D84744E-8FF2-06E4-8594-5B39015B768F}"/>
              </a:ext>
            </a:extLst>
          </p:cNvPr>
          <p:cNvSpPr txBox="1"/>
          <p:nvPr/>
        </p:nvSpPr>
        <p:spPr>
          <a:xfrm>
            <a:off x="1138518" y="4103806"/>
            <a:ext cx="6015317" cy="2092881"/>
          </a:xfrm>
          <a:prstGeom prst="rect">
            <a:avLst/>
          </a:prstGeom>
          <a:noFill/>
        </p:spPr>
        <p:txBody>
          <a:bodyPr wrap="square" rtlCol="0">
            <a:spAutoFit/>
          </a:bodyPr>
          <a:lstStyle/>
          <a:p>
            <a:pPr algn="l"/>
            <a:r>
              <a:rPr lang="en-US" sz="2200" b="1" i="0" dirty="0">
                <a:effectLst/>
                <a:latin typeface="Source Sans Pro" panose="020B0503030403020204" pitchFamily="34" charset="0"/>
                <a:ea typeface="Source Sans Pro" panose="020B0503030403020204" pitchFamily="34" charset="0"/>
              </a:rPr>
              <a:t>Example </a:t>
            </a:r>
            <a:r>
              <a:rPr lang="en-US" sz="2000" b="1" i="0" dirty="0">
                <a:effectLst/>
                <a:latin typeface="Source Sans Pro" panose="020B0503030403020204" pitchFamily="34" charset="0"/>
                <a:ea typeface="Source Sans Pro" panose="020B0503030403020204" pitchFamily="34" charset="0"/>
              </a:rPr>
              <a:t>-  </a:t>
            </a:r>
          </a:p>
          <a:p>
            <a:pPr algn="l"/>
            <a:r>
              <a:rPr lang="en-US" b="1" i="0" dirty="0">
                <a:effectLst/>
                <a:latin typeface="Source Sans Pro" panose="020B0503030403020204" pitchFamily="34" charset="0"/>
                <a:ea typeface="Source Sans Pro" panose="020B0503030403020204" pitchFamily="34" charset="0"/>
              </a:rPr>
              <a:t>The data bit to be sent is [100100], and the divisor is 1101.</a:t>
            </a:r>
          </a:p>
          <a:p>
            <a:pPr algn="l"/>
            <a:r>
              <a:rPr lang="en-US" b="0" i="0" dirty="0">
                <a:effectLst/>
                <a:latin typeface="Source Sans Pro" panose="020B0503030403020204" pitchFamily="34" charset="0"/>
                <a:ea typeface="Source Sans Pro" panose="020B0503030403020204" pitchFamily="34" charset="0"/>
              </a:rPr>
              <a:t>Data bit - 100100</a:t>
            </a:r>
          </a:p>
          <a:p>
            <a:pPr algn="l"/>
            <a:r>
              <a:rPr lang="en-US" b="0" i="0" dirty="0">
                <a:effectLst/>
                <a:latin typeface="Source Sans Pro" panose="020B0503030403020204" pitchFamily="34" charset="0"/>
                <a:ea typeface="Source Sans Pro" panose="020B0503030403020204" pitchFamily="34" charset="0"/>
              </a:rPr>
              <a:t>Divisor (k) - 1101 </a:t>
            </a:r>
          </a:p>
          <a:p>
            <a:pPr algn="l"/>
            <a:r>
              <a:rPr lang="en-US" b="0" i="0" dirty="0">
                <a:effectLst/>
                <a:latin typeface="Source Sans Pro" panose="020B0503030403020204" pitchFamily="34" charset="0"/>
                <a:ea typeface="Source Sans Pro" panose="020B0503030403020204" pitchFamily="34" charset="0"/>
              </a:rPr>
              <a:t>Appending Zeros - (k-1) &gt; (4-1) &gt; 3</a:t>
            </a:r>
          </a:p>
          <a:p>
            <a:pPr algn="l"/>
            <a:r>
              <a:rPr lang="en-US" b="0" i="0" dirty="0">
                <a:effectLst/>
                <a:latin typeface="Source Sans Pro" panose="020B0503030403020204" pitchFamily="34" charset="0"/>
                <a:ea typeface="Source Sans Pro" panose="020B0503030403020204" pitchFamily="34" charset="0"/>
              </a:rPr>
              <a:t>Dividend - 100100000</a:t>
            </a:r>
          </a:p>
          <a:p>
            <a:endParaRPr lang="en-SG" dirty="0"/>
          </a:p>
        </p:txBody>
      </p:sp>
      <p:cxnSp>
        <p:nvCxnSpPr>
          <p:cNvPr id="4" name="Straight Connector 3">
            <a:extLst>
              <a:ext uri="{FF2B5EF4-FFF2-40B4-BE49-F238E27FC236}">
                <a16:creationId xmlns:a16="http://schemas.microsoft.com/office/drawing/2014/main" id="{EC0DC076-7379-67B5-8114-5F2FDD51E443}"/>
              </a:ext>
            </a:extLst>
          </p:cNvPr>
          <p:cNvCxnSpPr>
            <a:endCxn id="2" idx="3"/>
          </p:cNvCxnSpPr>
          <p:nvPr/>
        </p:nvCxnSpPr>
        <p:spPr>
          <a:xfrm>
            <a:off x="9538447" y="995082"/>
            <a:ext cx="2653553" cy="328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210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23E791CE-C32F-B59F-C356-8AB4CCEDEBC1}"/>
              </a:ext>
            </a:extLst>
          </p:cNvPr>
          <p:cNvSpPr>
            <a:spLocks noGrp="1"/>
          </p:cNvSpPr>
          <p:nvPr>
            <p:ph type="title"/>
          </p:nvPr>
        </p:nvSpPr>
        <p:spPr>
          <a:xfrm>
            <a:off x="0" y="68415"/>
            <a:ext cx="12192000" cy="1325563"/>
          </a:xfrm>
        </p:spPr>
        <p:txBody>
          <a:bodyPr/>
          <a:lstStyle/>
          <a:p>
            <a:pPr algn="ctr"/>
            <a:r>
              <a:rPr lang="en-SG" sz="2800" b="1" i="0" dirty="0">
                <a:solidFill>
                  <a:srgbClr val="272C37"/>
                </a:solidFill>
                <a:effectLst/>
                <a:latin typeface="Source Sans Pro" panose="020B0503030403020204" pitchFamily="34" charset="0"/>
                <a:ea typeface="Source Sans Pro" panose="020B0503030403020204" pitchFamily="34" charset="0"/>
              </a:rPr>
              <a:t>Cyclic Redundancy Check</a:t>
            </a:r>
            <a:endParaRPr lang="en-US" dirty="0"/>
          </a:p>
        </p:txBody>
      </p:sp>
      <p:sp>
        <p:nvSpPr>
          <p:cNvPr id="46" name="TextBox 45">
            <a:extLst>
              <a:ext uri="{FF2B5EF4-FFF2-40B4-BE49-F238E27FC236}">
                <a16:creationId xmlns:a16="http://schemas.microsoft.com/office/drawing/2014/main" id="{2B2608C6-AD46-4925-15B9-48BE6E372D2C}"/>
              </a:ext>
            </a:extLst>
          </p:cNvPr>
          <p:cNvSpPr txBox="1"/>
          <p:nvPr/>
        </p:nvSpPr>
        <p:spPr>
          <a:xfrm>
            <a:off x="2096897" y="2426081"/>
            <a:ext cx="2223247" cy="430887"/>
          </a:xfrm>
          <a:prstGeom prst="rect">
            <a:avLst/>
          </a:prstGeom>
          <a:noFill/>
        </p:spPr>
        <p:txBody>
          <a:bodyPr wrap="square" rtlCol="0">
            <a:spAutoFit/>
          </a:bodyPr>
          <a:lstStyle/>
          <a:p>
            <a:r>
              <a:rPr lang="en-SG" sz="2200" b="1" dirty="0">
                <a:latin typeface="Source Sans Pro" panose="020B0503030403020204" pitchFamily="34" charset="0"/>
                <a:ea typeface="Source Sans Pro" panose="020B0503030403020204" pitchFamily="34" charset="0"/>
              </a:rPr>
              <a:t>Sender Side:</a:t>
            </a:r>
          </a:p>
        </p:txBody>
      </p:sp>
      <p:sp>
        <p:nvSpPr>
          <p:cNvPr id="47" name="TextBox 46">
            <a:extLst>
              <a:ext uri="{FF2B5EF4-FFF2-40B4-BE49-F238E27FC236}">
                <a16:creationId xmlns:a16="http://schemas.microsoft.com/office/drawing/2014/main" id="{E8130C97-2ACB-8FDC-8E5C-BDF4ED12B4F1}"/>
              </a:ext>
            </a:extLst>
          </p:cNvPr>
          <p:cNvSpPr txBox="1"/>
          <p:nvPr/>
        </p:nvSpPr>
        <p:spPr>
          <a:xfrm>
            <a:off x="8104095" y="2426080"/>
            <a:ext cx="2223247" cy="430887"/>
          </a:xfrm>
          <a:prstGeom prst="rect">
            <a:avLst/>
          </a:prstGeom>
          <a:noFill/>
        </p:spPr>
        <p:txBody>
          <a:bodyPr wrap="square" rtlCol="0">
            <a:spAutoFit/>
          </a:bodyPr>
          <a:lstStyle/>
          <a:p>
            <a:r>
              <a:rPr lang="en-SG" sz="2200" b="1" dirty="0">
                <a:latin typeface="Source Sans Pro" panose="020B0503030403020204" pitchFamily="34" charset="0"/>
                <a:ea typeface="Source Sans Pro" panose="020B0503030403020204" pitchFamily="34" charset="0"/>
              </a:rPr>
              <a:t>Receiver Side:</a:t>
            </a:r>
          </a:p>
        </p:txBody>
      </p:sp>
      <p:pic>
        <p:nvPicPr>
          <p:cNvPr id="49" name="Picture 48">
            <a:extLst>
              <a:ext uri="{FF2B5EF4-FFF2-40B4-BE49-F238E27FC236}">
                <a16:creationId xmlns:a16="http://schemas.microsoft.com/office/drawing/2014/main" id="{59674B7F-5B67-E896-528A-8399750C86EC}"/>
              </a:ext>
            </a:extLst>
          </p:cNvPr>
          <p:cNvPicPr>
            <a:picLocks noChangeAspect="1"/>
          </p:cNvPicPr>
          <p:nvPr/>
        </p:nvPicPr>
        <p:blipFill>
          <a:blip r:embed="rId2"/>
          <a:stretch>
            <a:fillRect/>
          </a:stretch>
        </p:blipFill>
        <p:spPr>
          <a:xfrm>
            <a:off x="712764" y="2942312"/>
            <a:ext cx="4634754" cy="2634206"/>
          </a:xfrm>
          <a:prstGeom prst="rect">
            <a:avLst/>
          </a:prstGeom>
        </p:spPr>
      </p:pic>
      <p:pic>
        <p:nvPicPr>
          <p:cNvPr id="50" name="Picture 49">
            <a:extLst>
              <a:ext uri="{FF2B5EF4-FFF2-40B4-BE49-F238E27FC236}">
                <a16:creationId xmlns:a16="http://schemas.microsoft.com/office/drawing/2014/main" id="{2AB38B75-83FF-7D8E-437A-523EDFD90DC4}"/>
              </a:ext>
            </a:extLst>
          </p:cNvPr>
          <p:cNvPicPr>
            <a:picLocks noChangeAspect="1"/>
          </p:cNvPicPr>
          <p:nvPr/>
        </p:nvPicPr>
        <p:blipFill>
          <a:blip r:embed="rId3"/>
          <a:stretch>
            <a:fillRect/>
          </a:stretch>
        </p:blipFill>
        <p:spPr>
          <a:xfrm>
            <a:off x="6759388" y="2942312"/>
            <a:ext cx="4312024" cy="2450779"/>
          </a:xfrm>
          <a:prstGeom prst="rect">
            <a:avLst/>
          </a:prstGeom>
        </p:spPr>
      </p:pic>
      <mc:AlternateContent xmlns:mc="http://schemas.openxmlformats.org/markup-compatibility/2006" xmlns:p14="http://schemas.microsoft.com/office/powerpoint/2010/main">
        <mc:Choice Requires="p14">
          <p:contentPart p14:bwMode="auto" r:id="rId4">
            <p14:nvContentPartPr>
              <p14:cNvPr id="62" name="Ink 61">
                <a:extLst>
                  <a:ext uri="{FF2B5EF4-FFF2-40B4-BE49-F238E27FC236}">
                    <a16:creationId xmlns:a16="http://schemas.microsoft.com/office/drawing/2014/main" id="{B6EF6478-DADF-38D1-6118-A01B50C98657}"/>
                  </a:ext>
                </a:extLst>
              </p14:cNvPr>
              <p14:cNvContentPartPr/>
              <p14:nvPr/>
            </p14:nvContentPartPr>
            <p14:xfrm>
              <a:off x="3030141" y="5457339"/>
              <a:ext cx="356760" cy="20520"/>
            </p14:xfrm>
          </p:contentPart>
        </mc:Choice>
        <mc:Fallback xmlns="">
          <p:pic>
            <p:nvPicPr>
              <p:cNvPr id="62" name="Ink 61">
                <a:extLst>
                  <a:ext uri="{FF2B5EF4-FFF2-40B4-BE49-F238E27FC236}">
                    <a16:creationId xmlns:a16="http://schemas.microsoft.com/office/drawing/2014/main" id="{B6EF6478-DADF-38D1-6118-A01B50C98657}"/>
                  </a:ext>
                </a:extLst>
              </p:cNvPr>
              <p:cNvPicPr/>
              <p:nvPr/>
            </p:nvPicPr>
            <p:blipFill>
              <a:blip r:embed="rId5"/>
              <a:stretch>
                <a:fillRect/>
              </a:stretch>
            </p:blipFill>
            <p:spPr>
              <a:xfrm>
                <a:off x="2976141" y="5349699"/>
                <a:ext cx="464400" cy="236160"/>
              </a:xfrm>
              <a:prstGeom prst="rect">
                <a:avLst/>
              </a:prstGeom>
            </p:spPr>
          </p:pic>
        </mc:Fallback>
      </mc:AlternateContent>
      <p:sp>
        <p:nvSpPr>
          <p:cNvPr id="67" name="TextBox 66">
            <a:extLst>
              <a:ext uri="{FF2B5EF4-FFF2-40B4-BE49-F238E27FC236}">
                <a16:creationId xmlns:a16="http://schemas.microsoft.com/office/drawing/2014/main" id="{181D72A4-A5D0-E962-5D81-431B6FA4B538}"/>
              </a:ext>
            </a:extLst>
          </p:cNvPr>
          <p:cNvSpPr txBox="1"/>
          <p:nvPr/>
        </p:nvSpPr>
        <p:spPr>
          <a:xfrm>
            <a:off x="484094" y="5979459"/>
            <a:ext cx="11259357" cy="338554"/>
          </a:xfrm>
          <a:prstGeom prst="rect">
            <a:avLst/>
          </a:prstGeom>
          <a:noFill/>
        </p:spPr>
        <p:txBody>
          <a:bodyPr wrap="square" rtlCol="0">
            <a:spAutoFit/>
          </a:bodyPr>
          <a:lstStyle/>
          <a:p>
            <a:pPr algn="ctr"/>
            <a:r>
              <a:rPr lang="en-US" sz="1600" b="1" i="0" dirty="0">
                <a:effectLst/>
                <a:latin typeface="Source Sans Pro" panose="020B0503030403020204" pitchFamily="34" charset="0"/>
                <a:ea typeface="Source Sans Pro" panose="020B0503030403020204" pitchFamily="34" charset="0"/>
              </a:rPr>
              <a:t>The Obtained remainder is [000], i.e., zero, which according to the CRC method, concludes that the data is error-free.</a:t>
            </a:r>
            <a:endParaRPr lang="en-SG" sz="1600" b="1" dirty="0">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B508DE81-4AE4-0819-6CF9-D9738E513997}"/>
              </a:ext>
            </a:extLst>
          </p:cNvPr>
          <p:cNvSpPr txBox="1"/>
          <p:nvPr/>
        </p:nvSpPr>
        <p:spPr>
          <a:xfrm flipH="1">
            <a:off x="4583608" y="1327319"/>
            <a:ext cx="4425921" cy="923330"/>
          </a:xfrm>
          <a:prstGeom prst="rect">
            <a:avLst/>
          </a:prstGeom>
          <a:noFill/>
        </p:spPr>
        <p:txBody>
          <a:bodyPr wrap="square" rtlCol="0">
            <a:spAutoFit/>
          </a:bodyPr>
          <a:lstStyle/>
          <a:p>
            <a:pPr algn="l"/>
            <a:r>
              <a:rPr lang="en-US" b="1" i="0" dirty="0">
                <a:effectLst/>
                <a:latin typeface="Source Sans Pro" panose="020B0503030403020204" pitchFamily="34" charset="0"/>
                <a:ea typeface="Source Sans Pro" panose="020B0503030403020204" pitchFamily="34" charset="0"/>
              </a:rPr>
              <a:t>Original Data bit </a:t>
            </a:r>
            <a:r>
              <a:rPr lang="en-US" b="0" i="0" dirty="0">
                <a:effectLst/>
                <a:latin typeface="Source Sans Pro" panose="020B0503030403020204" pitchFamily="34" charset="0"/>
                <a:ea typeface="Source Sans Pro" panose="020B0503030403020204" pitchFamily="34" charset="0"/>
              </a:rPr>
              <a:t>– 100100 </a:t>
            </a:r>
          </a:p>
          <a:p>
            <a:pPr algn="l"/>
            <a:r>
              <a:rPr lang="en-US" b="0" i="0" dirty="0">
                <a:effectLst/>
                <a:latin typeface="Source Sans Pro" panose="020B0503030403020204" pitchFamily="34" charset="0"/>
                <a:ea typeface="Source Sans Pro" panose="020B0503030403020204" pitchFamily="34" charset="0"/>
              </a:rPr>
              <a:t>Divisor (k) – 1101.  Length=4</a:t>
            </a:r>
          </a:p>
          <a:p>
            <a:pPr algn="l"/>
            <a:r>
              <a:rPr lang="en-US" b="0" i="0" dirty="0">
                <a:effectLst/>
                <a:latin typeface="Source Sans Pro" panose="020B0503030403020204" pitchFamily="34" charset="0"/>
                <a:ea typeface="Source Sans Pro" panose="020B0503030403020204" pitchFamily="34" charset="0"/>
              </a:rPr>
              <a:t>Appending Zeros - (k-1) = (4-1) &gt; 3</a:t>
            </a: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4B11958-C5E1-D0C1-942D-7300A6BEDBC0}"/>
                  </a:ext>
                </a:extLst>
              </p14:cNvPr>
              <p14:cNvContentPartPr/>
              <p14:nvPr/>
            </p14:nvContentPartPr>
            <p14:xfrm>
              <a:off x="8857101" y="3307419"/>
              <a:ext cx="250920" cy="10440"/>
            </p14:xfrm>
          </p:contentPart>
        </mc:Choice>
        <mc:Fallback xmlns="">
          <p:pic>
            <p:nvPicPr>
              <p:cNvPr id="3" name="Ink 2">
                <a:extLst>
                  <a:ext uri="{FF2B5EF4-FFF2-40B4-BE49-F238E27FC236}">
                    <a16:creationId xmlns:a16="http://schemas.microsoft.com/office/drawing/2014/main" id="{84B11958-C5E1-D0C1-942D-7300A6BEDBC0}"/>
                  </a:ext>
                </a:extLst>
              </p:cNvPr>
              <p:cNvPicPr/>
              <p:nvPr/>
            </p:nvPicPr>
            <p:blipFill>
              <a:blip r:embed="rId7"/>
              <a:stretch>
                <a:fillRect/>
              </a:stretch>
            </p:blipFill>
            <p:spPr>
              <a:xfrm>
                <a:off x="8803101" y="3199779"/>
                <a:ext cx="358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8F793217-5641-8C0D-9140-A139F628EAAB}"/>
                  </a:ext>
                </a:extLst>
              </p14:cNvPr>
              <p14:cNvContentPartPr/>
              <p14:nvPr/>
            </p14:nvContentPartPr>
            <p14:xfrm>
              <a:off x="3030141" y="3352419"/>
              <a:ext cx="320400" cy="27360"/>
            </p14:xfrm>
          </p:contentPart>
        </mc:Choice>
        <mc:Fallback xmlns="">
          <p:pic>
            <p:nvPicPr>
              <p:cNvPr id="5" name="Ink 4">
                <a:extLst>
                  <a:ext uri="{FF2B5EF4-FFF2-40B4-BE49-F238E27FC236}">
                    <a16:creationId xmlns:a16="http://schemas.microsoft.com/office/drawing/2014/main" id="{8F793217-5641-8C0D-9140-A139F628EAAB}"/>
                  </a:ext>
                </a:extLst>
              </p:cNvPr>
              <p:cNvPicPr/>
              <p:nvPr/>
            </p:nvPicPr>
            <p:blipFill>
              <a:blip r:embed="rId9"/>
              <a:stretch>
                <a:fillRect/>
              </a:stretch>
            </p:blipFill>
            <p:spPr>
              <a:xfrm>
                <a:off x="2976141" y="3244779"/>
                <a:ext cx="428040" cy="243000"/>
              </a:xfrm>
              <a:prstGeom prst="rect">
                <a:avLst/>
              </a:prstGeom>
            </p:spPr>
          </p:pic>
        </mc:Fallback>
      </mc:AlternateContent>
      <p:cxnSp>
        <p:nvCxnSpPr>
          <p:cNvPr id="6" name="Straight Connector 5">
            <a:extLst>
              <a:ext uri="{FF2B5EF4-FFF2-40B4-BE49-F238E27FC236}">
                <a16:creationId xmlns:a16="http://schemas.microsoft.com/office/drawing/2014/main" id="{4B697346-7B56-862A-101D-F73578DB8291}"/>
              </a:ext>
            </a:extLst>
          </p:cNvPr>
          <p:cNvCxnSpPr>
            <a:endCxn id="44" idx="3"/>
          </p:cNvCxnSpPr>
          <p:nvPr/>
        </p:nvCxnSpPr>
        <p:spPr>
          <a:xfrm>
            <a:off x="9224682" y="672353"/>
            <a:ext cx="2967318" cy="588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897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2B2608C6-AD46-4925-15B9-48BE6E372D2C}"/>
              </a:ext>
            </a:extLst>
          </p:cNvPr>
          <p:cNvSpPr txBox="1"/>
          <p:nvPr/>
        </p:nvSpPr>
        <p:spPr>
          <a:xfrm>
            <a:off x="2142565" y="2108485"/>
            <a:ext cx="2223247" cy="430887"/>
          </a:xfrm>
          <a:prstGeom prst="rect">
            <a:avLst/>
          </a:prstGeom>
          <a:noFill/>
        </p:spPr>
        <p:txBody>
          <a:bodyPr wrap="square" rtlCol="0">
            <a:spAutoFit/>
          </a:bodyPr>
          <a:lstStyle/>
          <a:p>
            <a:r>
              <a:rPr lang="en-SG" sz="2200" b="1" dirty="0">
                <a:latin typeface="Source Sans Pro" panose="020B0503030403020204" pitchFamily="34" charset="0"/>
                <a:ea typeface="Source Sans Pro" panose="020B0503030403020204" pitchFamily="34" charset="0"/>
              </a:rPr>
              <a:t>Sender Side:</a:t>
            </a:r>
          </a:p>
        </p:txBody>
      </p:sp>
      <p:sp>
        <p:nvSpPr>
          <p:cNvPr id="47" name="TextBox 46">
            <a:extLst>
              <a:ext uri="{FF2B5EF4-FFF2-40B4-BE49-F238E27FC236}">
                <a16:creationId xmlns:a16="http://schemas.microsoft.com/office/drawing/2014/main" id="{E8130C97-2ACB-8FDC-8E5C-BDF4ED12B4F1}"/>
              </a:ext>
            </a:extLst>
          </p:cNvPr>
          <p:cNvSpPr txBox="1"/>
          <p:nvPr/>
        </p:nvSpPr>
        <p:spPr>
          <a:xfrm>
            <a:off x="8113059" y="2108485"/>
            <a:ext cx="2223247" cy="430887"/>
          </a:xfrm>
          <a:prstGeom prst="rect">
            <a:avLst/>
          </a:prstGeom>
          <a:noFill/>
        </p:spPr>
        <p:txBody>
          <a:bodyPr wrap="square" rtlCol="0">
            <a:spAutoFit/>
          </a:bodyPr>
          <a:lstStyle/>
          <a:p>
            <a:r>
              <a:rPr lang="en-SG" sz="2200" b="1" dirty="0">
                <a:latin typeface="Source Sans Pro" panose="020B0503030403020204" pitchFamily="34" charset="0"/>
                <a:ea typeface="Source Sans Pro" panose="020B0503030403020204" pitchFamily="34" charset="0"/>
              </a:rPr>
              <a:t>Receiver Side:</a:t>
            </a:r>
          </a:p>
        </p:txBody>
      </p:sp>
      <mc:AlternateContent xmlns:mc="http://schemas.openxmlformats.org/markup-compatibility/2006" xmlns:p14="http://schemas.microsoft.com/office/powerpoint/2010/main">
        <mc:Choice Requires="p14">
          <p:contentPart p14:bwMode="auto" r:id="rId2">
            <p14:nvContentPartPr>
              <p14:cNvPr id="62" name="Ink 61">
                <a:extLst>
                  <a:ext uri="{FF2B5EF4-FFF2-40B4-BE49-F238E27FC236}">
                    <a16:creationId xmlns:a16="http://schemas.microsoft.com/office/drawing/2014/main" id="{B6EF6478-DADF-38D1-6118-A01B50C98657}"/>
                  </a:ext>
                </a:extLst>
              </p14:cNvPr>
              <p14:cNvContentPartPr/>
              <p14:nvPr/>
            </p14:nvContentPartPr>
            <p14:xfrm>
              <a:off x="3030141" y="5457339"/>
              <a:ext cx="356760" cy="20520"/>
            </p14:xfrm>
          </p:contentPart>
        </mc:Choice>
        <mc:Fallback xmlns="">
          <p:pic>
            <p:nvPicPr>
              <p:cNvPr id="62" name="Ink 61">
                <a:extLst>
                  <a:ext uri="{FF2B5EF4-FFF2-40B4-BE49-F238E27FC236}">
                    <a16:creationId xmlns:a16="http://schemas.microsoft.com/office/drawing/2014/main" id="{B6EF6478-DADF-38D1-6118-A01B50C98657}"/>
                  </a:ext>
                </a:extLst>
              </p:cNvPr>
              <p:cNvPicPr/>
              <p:nvPr/>
            </p:nvPicPr>
            <p:blipFill>
              <a:blip r:embed="rId3"/>
              <a:stretch>
                <a:fillRect/>
              </a:stretch>
            </p:blipFill>
            <p:spPr>
              <a:xfrm>
                <a:off x="2976195" y="5347410"/>
                <a:ext cx="464291" cy="24001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907206C1-0E29-983D-CFF3-78CFCD78DD0D}"/>
                  </a:ext>
                </a:extLst>
              </p14:cNvPr>
              <p14:cNvContentPartPr/>
              <p14:nvPr/>
            </p14:nvContentPartPr>
            <p14:xfrm>
              <a:off x="9090021" y="3092499"/>
              <a:ext cx="234360" cy="360"/>
            </p14:xfrm>
          </p:contentPart>
        </mc:Choice>
        <mc:Fallback xmlns="">
          <p:pic>
            <p:nvPicPr>
              <p:cNvPr id="64" name="Ink 63">
                <a:extLst>
                  <a:ext uri="{FF2B5EF4-FFF2-40B4-BE49-F238E27FC236}">
                    <a16:creationId xmlns:a16="http://schemas.microsoft.com/office/drawing/2014/main" id="{907206C1-0E29-983D-CFF3-78CFCD78DD0D}"/>
                  </a:ext>
                </a:extLst>
              </p:cNvPr>
              <p:cNvPicPr/>
              <p:nvPr/>
            </p:nvPicPr>
            <p:blipFill>
              <a:blip r:embed="rId5"/>
              <a:stretch>
                <a:fillRect/>
              </a:stretch>
            </p:blipFill>
            <p:spPr>
              <a:xfrm>
                <a:off x="9036021" y="2984499"/>
                <a:ext cx="342000" cy="216000"/>
              </a:xfrm>
              <a:prstGeom prst="rect">
                <a:avLst/>
              </a:prstGeom>
            </p:spPr>
          </p:pic>
        </mc:Fallback>
      </mc:AlternateContent>
      <p:sp>
        <p:nvSpPr>
          <p:cNvPr id="67" name="TextBox 66">
            <a:extLst>
              <a:ext uri="{FF2B5EF4-FFF2-40B4-BE49-F238E27FC236}">
                <a16:creationId xmlns:a16="http://schemas.microsoft.com/office/drawing/2014/main" id="{181D72A4-A5D0-E962-5D81-431B6FA4B538}"/>
              </a:ext>
            </a:extLst>
          </p:cNvPr>
          <p:cNvSpPr txBox="1"/>
          <p:nvPr/>
        </p:nvSpPr>
        <p:spPr>
          <a:xfrm>
            <a:off x="5827060" y="5062360"/>
            <a:ext cx="5871568" cy="1215717"/>
          </a:xfrm>
          <a:prstGeom prst="rect">
            <a:avLst/>
          </a:prstGeom>
          <a:noFill/>
        </p:spPr>
        <p:txBody>
          <a:bodyPr wrap="square" rtlCol="0">
            <a:spAutoFit/>
          </a:bodyPr>
          <a:lstStyle/>
          <a:p>
            <a:r>
              <a:rPr lang="en-SG" b="1" dirty="0">
                <a:solidFill>
                  <a:schemeClr val="bg1"/>
                </a:solidFill>
                <a:latin typeface="Source Sans Pro" panose="020B0503030403020204" pitchFamily="34" charset="0"/>
                <a:ea typeface="Source Sans Pro" panose="020B0503030403020204" pitchFamily="34" charset="0"/>
              </a:rPr>
              <a:t>Reference:</a:t>
            </a:r>
          </a:p>
          <a:p>
            <a:pPr marL="228600" indent="-228600">
              <a:buAutoNum type="arabicPeriod"/>
            </a:pPr>
            <a:r>
              <a:rPr lang="en-SG" sz="1100" b="1" dirty="0">
                <a:solidFill>
                  <a:schemeClr val="bg1"/>
                </a:solidFill>
                <a:latin typeface="Source Sans Pro" panose="020B0503030403020204" pitchFamily="34" charset="0"/>
                <a:ea typeface="Source Sans Pro" panose="020B0503030403020204" pitchFamily="34" charset="0"/>
                <a:hlinkClick r:id="rId6"/>
              </a:rPr>
              <a:t>https://www.simplilearn.com/tutorials/networking-tutorial/what-is-cyclic-redundancy-check#:~:text=The%20CRC%20is%20a%20network,same%20at%20the%20receiver%27s%20side</a:t>
            </a:r>
            <a:r>
              <a:rPr lang="en-SG" sz="1100" b="1" dirty="0">
                <a:solidFill>
                  <a:schemeClr val="bg1"/>
                </a:solidFill>
                <a:latin typeface="Source Sans Pro" panose="020B0503030403020204" pitchFamily="34" charset="0"/>
                <a:ea typeface="Source Sans Pro" panose="020B0503030403020204" pitchFamily="34" charset="0"/>
              </a:rPr>
              <a:t>.</a:t>
            </a:r>
          </a:p>
          <a:p>
            <a:pPr marL="228600" indent="-228600">
              <a:buAutoNum type="arabicPeriod"/>
            </a:pPr>
            <a:r>
              <a:rPr lang="en-SG" sz="1100" b="1" dirty="0">
                <a:solidFill>
                  <a:schemeClr val="bg1"/>
                </a:solidFill>
                <a:latin typeface="Source Sans Pro" panose="020B0503030403020204" pitchFamily="34" charset="0"/>
                <a:ea typeface="Source Sans Pro" panose="020B0503030403020204" pitchFamily="34" charset="0"/>
                <a:hlinkClick r:id="rId7"/>
              </a:rPr>
              <a:t>https://www.guru99.com/hamming-code-error-correction-example.html</a:t>
            </a:r>
            <a:endParaRPr lang="en-SG" sz="1100" b="1" dirty="0">
              <a:solidFill>
                <a:schemeClr val="bg1"/>
              </a:solidFill>
              <a:latin typeface="Source Sans Pro" panose="020B0503030403020204" pitchFamily="34" charset="0"/>
              <a:ea typeface="Source Sans Pro" panose="020B0503030403020204" pitchFamily="34" charset="0"/>
            </a:endParaRPr>
          </a:p>
          <a:p>
            <a:pPr marL="228600" indent="-228600">
              <a:buAutoNum type="arabicPeriod"/>
            </a:pPr>
            <a:r>
              <a:rPr lang="en-SG" sz="1100" b="1" dirty="0">
                <a:solidFill>
                  <a:schemeClr val="bg1"/>
                </a:solidFill>
                <a:latin typeface="Source Sans Pro" panose="020B0503030403020204" pitchFamily="34" charset="0"/>
                <a:ea typeface="Source Sans Pro" panose="020B0503030403020204" pitchFamily="34" charset="0"/>
                <a:hlinkClick r:id="rId8"/>
              </a:rPr>
              <a:t>https://www.slideshare.net/BadrulAlam16/error-detection-and-correction-presentation</a:t>
            </a:r>
            <a:endParaRPr lang="en-SG" sz="1100" b="1" dirty="0">
              <a:solidFill>
                <a:schemeClr val="bg1"/>
              </a:solidFill>
              <a:latin typeface="Source Sans Pro" panose="020B0503030403020204" pitchFamily="34" charset="0"/>
              <a:ea typeface="Source Sans Pro" panose="020B0503030403020204" pitchFamily="34" charset="0"/>
            </a:endParaRPr>
          </a:p>
        </p:txBody>
      </p:sp>
      <p:sp>
        <p:nvSpPr>
          <p:cNvPr id="5" name="Rectangle 4">
            <a:extLst>
              <a:ext uri="{FF2B5EF4-FFF2-40B4-BE49-F238E27FC236}">
                <a16:creationId xmlns:a16="http://schemas.microsoft.com/office/drawing/2014/main" id="{860C720B-E6E3-D506-AAE6-DA3EE57B029A}"/>
              </a:ext>
            </a:extLst>
          </p:cNvPr>
          <p:cNvSpPr/>
          <p:nvPr/>
        </p:nvSpPr>
        <p:spPr>
          <a:xfrm>
            <a:off x="-142351" y="2483225"/>
            <a:ext cx="12522609" cy="1981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9F701A55-A358-DAEA-7AB9-610FFC80C07D}"/>
              </a:ext>
            </a:extLst>
          </p:cNvPr>
          <p:cNvSpPr txBox="1"/>
          <p:nvPr/>
        </p:nvSpPr>
        <p:spPr>
          <a:xfrm>
            <a:off x="0" y="3013501"/>
            <a:ext cx="12192000" cy="830997"/>
          </a:xfrm>
          <a:prstGeom prst="rect">
            <a:avLst/>
          </a:prstGeom>
          <a:noFill/>
        </p:spPr>
        <p:txBody>
          <a:bodyPr wrap="square" rtlCol="0">
            <a:spAutoFit/>
          </a:bodyPr>
          <a:lstStyle/>
          <a:p>
            <a:pPr algn="ctr"/>
            <a:r>
              <a:rPr lang="en-SG" sz="4800" b="1" dirty="0">
                <a:latin typeface="Source Sans Pro" panose="020B0503030403020204" pitchFamily="34" charset="0"/>
                <a:ea typeface="Source Sans Pro" panose="020B0503030403020204" pitchFamily="34" charset="0"/>
              </a:rPr>
              <a:t>THANK   YOU</a:t>
            </a:r>
          </a:p>
        </p:txBody>
      </p:sp>
    </p:spTree>
    <p:extLst>
      <p:ext uri="{BB962C8B-B14F-4D97-AF65-F5344CB8AC3E}">
        <p14:creationId xmlns:p14="http://schemas.microsoft.com/office/powerpoint/2010/main" val="28722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401914"/>
            <a:ext cx="8421688" cy="1325563"/>
          </a:xfrm>
        </p:spPr>
        <p:txBody>
          <a:bodyPr/>
          <a:lstStyle/>
          <a:p>
            <a:r>
              <a:rPr lang="en-US" dirty="0"/>
              <a:t>MEET THE TEAM </a:t>
            </a:r>
          </a:p>
        </p:txBody>
      </p:sp>
      <p:pic>
        <p:nvPicPr>
          <p:cNvPr id="38" name="Picture Placeholder 37">
            <a:extLst>
              <a:ext uri="{FF2B5EF4-FFF2-40B4-BE49-F238E27FC236}">
                <a16:creationId xmlns:a16="http://schemas.microsoft.com/office/drawing/2014/main" id="{76554518-1C01-4B26-9940-1C04FC9D73BA}"/>
              </a:ext>
            </a:extLst>
          </p:cNvPr>
          <p:cNvPicPr>
            <a:picLocks noGrp="1" noChangeAspect="1"/>
          </p:cNvPicPr>
          <p:nvPr>
            <p:ph type="pic" sz="quarter" idx="14"/>
          </p:nvPr>
        </p:nvPicPr>
        <p:blipFill rotWithShape="1">
          <a:blip r:embed="rId2"/>
          <a:srcRect l="23375" t="3966" r="23375" b="42561"/>
          <a:stretch/>
        </p:blipFill>
        <p:spPr>
          <a:xfrm>
            <a:off x="1877176" y="2428875"/>
            <a:ext cx="1092708" cy="10972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 name="Text Placeholder 35">
            <a:extLst>
              <a:ext uri="{FF2B5EF4-FFF2-40B4-BE49-F238E27FC236}">
                <a16:creationId xmlns:a16="http://schemas.microsoft.com/office/drawing/2014/main" id="{23BA8AAF-B08B-441B-AAF3-590A568329BF}"/>
              </a:ext>
            </a:extLst>
          </p:cNvPr>
          <p:cNvSpPr>
            <a:spLocks noGrp="1"/>
          </p:cNvSpPr>
          <p:nvPr>
            <p:ph type="body" idx="1"/>
          </p:nvPr>
        </p:nvSpPr>
        <p:spPr>
          <a:xfrm>
            <a:off x="1302352" y="3669060"/>
            <a:ext cx="2298495" cy="200675"/>
          </a:xfrm>
        </p:spPr>
        <p:txBody>
          <a:bodyPr/>
          <a:lstStyle/>
          <a:p>
            <a:r>
              <a:rPr lang="en-SG" b="0" i="0" dirty="0">
                <a:effectLst/>
              </a:rPr>
              <a:t>MD. NEROB HAWLADER</a:t>
            </a:r>
            <a:endParaRPr lang="en-US" dirty="0"/>
          </a:p>
        </p:txBody>
      </p:sp>
      <p:sp>
        <p:nvSpPr>
          <p:cNvPr id="52" name="Text Placeholder 51">
            <a:extLst>
              <a:ext uri="{FF2B5EF4-FFF2-40B4-BE49-F238E27FC236}">
                <a16:creationId xmlns:a16="http://schemas.microsoft.com/office/drawing/2014/main" id="{E07741A2-243F-4086-945C-BCA1F24E6DB5}"/>
              </a:ext>
            </a:extLst>
          </p:cNvPr>
          <p:cNvSpPr>
            <a:spLocks noGrp="1"/>
          </p:cNvSpPr>
          <p:nvPr>
            <p:ph type="body" idx="21"/>
          </p:nvPr>
        </p:nvSpPr>
        <p:spPr>
          <a:xfrm>
            <a:off x="1390120" y="3782039"/>
            <a:ext cx="2057400" cy="343061"/>
          </a:xfrm>
        </p:spPr>
        <p:txBody>
          <a:bodyPr/>
          <a:lstStyle/>
          <a:p>
            <a:r>
              <a:rPr lang="en-US" dirty="0"/>
              <a:t>221-15-5239</a:t>
            </a:r>
          </a:p>
        </p:txBody>
      </p:sp>
      <p:pic>
        <p:nvPicPr>
          <p:cNvPr id="46" name="Picture Placeholder 45">
            <a:extLst>
              <a:ext uri="{FF2B5EF4-FFF2-40B4-BE49-F238E27FC236}">
                <a16:creationId xmlns:a16="http://schemas.microsoft.com/office/drawing/2014/main" id="{570FC090-540A-41E2-99FA-7B7BC171A64E}"/>
              </a:ext>
            </a:extLst>
          </p:cNvPr>
          <p:cNvPicPr>
            <a:picLocks noGrp="1" noChangeAspect="1"/>
          </p:cNvPicPr>
          <p:nvPr>
            <p:ph type="pic" sz="quarter" idx="16"/>
          </p:nvPr>
        </p:nvPicPr>
        <p:blipFill rotWithShape="1">
          <a:blip r:embed="rId3"/>
          <a:srcRect l="-3375" t="6651" r="3375" b="37049"/>
          <a:stretch/>
        </p:blipFill>
        <p:spPr>
          <a:xfrm>
            <a:off x="4121875" y="2428875"/>
            <a:ext cx="1066800" cy="1066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0" name="Text Placeholder 49">
            <a:extLst>
              <a:ext uri="{FF2B5EF4-FFF2-40B4-BE49-F238E27FC236}">
                <a16:creationId xmlns:a16="http://schemas.microsoft.com/office/drawing/2014/main" id="{540F887C-E8EB-4467-90FE-023D47FFB454}"/>
              </a:ext>
            </a:extLst>
          </p:cNvPr>
          <p:cNvSpPr>
            <a:spLocks noGrp="1"/>
          </p:cNvSpPr>
          <p:nvPr>
            <p:ph type="body" idx="19"/>
          </p:nvPr>
        </p:nvSpPr>
        <p:spPr>
          <a:xfrm>
            <a:off x="3802915" y="3669060"/>
            <a:ext cx="1828800" cy="213711"/>
          </a:xfrm>
        </p:spPr>
        <p:txBody>
          <a:bodyPr/>
          <a:lstStyle/>
          <a:p>
            <a:r>
              <a:rPr lang="en-US" dirty="0"/>
              <a:t>AMIT KUMAR GHOSH</a:t>
            </a:r>
          </a:p>
        </p:txBody>
      </p:sp>
      <p:sp>
        <p:nvSpPr>
          <p:cNvPr id="62" name="Text Placeholder 61">
            <a:extLst>
              <a:ext uri="{FF2B5EF4-FFF2-40B4-BE49-F238E27FC236}">
                <a16:creationId xmlns:a16="http://schemas.microsoft.com/office/drawing/2014/main" id="{F1AF6C54-9939-432B-BBC2-5E0C0F8B2D8C}"/>
              </a:ext>
            </a:extLst>
          </p:cNvPr>
          <p:cNvSpPr>
            <a:spLocks noGrp="1"/>
          </p:cNvSpPr>
          <p:nvPr>
            <p:ph type="body" idx="23"/>
          </p:nvPr>
        </p:nvSpPr>
        <p:spPr>
          <a:xfrm>
            <a:off x="3680952" y="3796721"/>
            <a:ext cx="2057400" cy="343061"/>
          </a:xfrm>
        </p:spPr>
        <p:txBody>
          <a:bodyPr/>
          <a:lstStyle/>
          <a:p>
            <a:r>
              <a:rPr lang="en-US" dirty="0"/>
              <a:t>221-15-4650</a:t>
            </a:r>
          </a:p>
        </p:txBody>
      </p:sp>
      <p:pic>
        <p:nvPicPr>
          <p:cNvPr id="54" name="Picture Placeholder 53">
            <a:extLst>
              <a:ext uri="{FF2B5EF4-FFF2-40B4-BE49-F238E27FC236}">
                <a16:creationId xmlns:a16="http://schemas.microsoft.com/office/drawing/2014/main" id="{79B06025-9CB9-45C4-BF20-7D0D27D1B814}"/>
              </a:ext>
            </a:extLst>
          </p:cNvPr>
          <p:cNvPicPr>
            <a:picLocks noGrp="1" noChangeAspect="1"/>
          </p:cNvPicPr>
          <p:nvPr>
            <p:ph type="pic" sz="quarter" idx="17"/>
          </p:nvPr>
        </p:nvPicPr>
        <p:blipFill rotWithShape="1">
          <a:blip r:embed="rId4"/>
          <a:srcRect l="32630" t="35787" r="1519" b="10334"/>
          <a:stretch/>
        </p:blipFill>
        <p:spPr>
          <a:xfrm>
            <a:off x="6465330" y="2428875"/>
            <a:ext cx="1066800" cy="1066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1" name="Text Placeholder 50">
            <a:extLst>
              <a:ext uri="{FF2B5EF4-FFF2-40B4-BE49-F238E27FC236}">
                <a16:creationId xmlns:a16="http://schemas.microsoft.com/office/drawing/2014/main" id="{C1C77C5B-2A5F-4999-A5BF-F60EA88DE493}"/>
              </a:ext>
            </a:extLst>
          </p:cNvPr>
          <p:cNvSpPr>
            <a:spLocks noGrp="1"/>
          </p:cNvSpPr>
          <p:nvPr>
            <p:ph type="body" idx="20"/>
          </p:nvPr>
        </p:nvSpPr>
        <p:spPr>
          <a:xfrm>
            <a:off x="6124176" y="3654378"/>
            <a:ext cx="2057399" cy="228393"/>
          </a:xfrm>
        </p:spPr>
        <p:txBody>
          <a:bodyPr/>
          <a:lstStyle/>
          <a:p>
            <a:r>
              <a:rPr lang="en-US" dirty="0"/>
              <a:t>SADIQUL HAQUE SADIB</a:t>
            </a:r>
          </a:p>
        </p:txBody>
      </p:sp>
      <p:sp>
        <p:nvSpPr>
          <p:cNvPr id="63" name="Text Placeholder 62">
            <a:extLst>
              <a:ext uri="{FF2B5EF4-FFF2-40B4-BE49-F238E27FC236}">
                <a16:creationId xmlns:a16="http://schemas.microsoft.com/office/drawing/2014/main" id="{41797063-0A46-4FCE-86CB-FC66F997C5F4}"/>
              </a:ext>
            </a:extLst>
          </p:cNvPr>
          <p:cNvSpPr>
            <a:spLocks noGrp="1"/>
          </p:cNvSpPr>
          <p:nvPr>
            <p:ph type="body" idx="24"/>
          </p:nvPr>
        </p:nvSpPr>
        <p:spPr>
          <a:xfrm>
            <a:off x="6052597" y="3782039"/>
            <a:ext cx="2057400" cy="343061"/>
          </a:xfrm>
        </p:spPr>
        <p:txBody>
          <a:bodyPr/>
          <a:lstStyle/>
          <a:p>
            <a:r>
              <a:rPr lang="en-US" dirty="0"/>
              <a:t>221-15-4863</a:t>
            </a:r>
          </a:p>
        </p:txBody>
      </p:sp>
      <p:pic>
        <p:nvPicPr>
          <p:cNvPr id="58" name="Picture Placeholder 57">
            <a:extLst>
              <a:ext uri="{FF2B5EF4-FFF2-40B4-BE49-F238E27FC236}">
                <a16:creationId xmlns:a16="http://schemas.microsoft.com/office/drawing/2014/main" id="{84ACB9E1-B019-4966-9E07-8D06D40BDDD3}"/>
              </a:ext>
            </a:extLst>
          </p:cNvPr>
          <p:cNvPicPr>
            <a:picLocks noGrp="1" noChangeAspect="1"/>
          </p:cNvPicPr>
          <p:nvPr>
            <p:ph type="pic" sz="quarter" idx="26"/>
          </p:nvPr>
        </p:nvPicPr>
        <p:blipFill rotWithShape="1">
          <a:blip r:embed="rId5"/>
          <a:srcRect/>
          <a:stretch/>
        </p:blipFill>
        <p:spPr>
          <a:xfrm rot="19496539">
            <a:off x="1877176" y="4287711"/>
            <a:ext cx="1066800" cy="1066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4" name="Text Placeholder 63">
            <a:extLst>
              <a:ext uri="{FF2B5EF4-FFF2-40B4-BE49-F238E27FC236}">
                <a16:creationId xmlns:a16="http://schemas.microsoft.com/office/drawing/2014/main" id="{3ECD1D6F-7DAE-4DCC-BBB4-CD519379CDF6}"/>
              </a:ext>
            </a:extLst>
          </p:cNvPr>
          <p:cNvSpPr>
            <a:spLocks noGrp="1"/>
          </p:cNvSpPr>
          <p:nvPr>
            <p:ph type="body" idx="25"/>
          </p:nvPr>
        </p:nvSpPr>
        <p:spPr>
          <a:xfrm>
            <a:off x="1314496" y="5530503"/>
            <a:ext cx="2186930" cy="343061"/>
          </a:xfrm>
        </p:spPr>
        <p:txBody>
          <a:bodyPr/>
          <a:lstStyle/>
          <a:p>
            <a:r>
              <a:rPr lang="en-US" dirty="0"/>
              <a:t>JARIN TASNIM SHOWRIN</a:t>
            </a:r>
          </a:p>
        </p:txBody>
      </p:sp>
      <p:sp>
        <p:nvSpPr>
          <p:cNvPr id="72" name="Text Placeholder 71">
            <a:extLst>
              <a:ext uri="{FF2B5EF4-FFF2-40B4-BE49-F238E27FC236}">
                <a16:creationId xmlns:a16="http://schemas.microsoft.com/office/drawing/2014/main" id="{0420E7B5-7D79-437C-BC6E-11C9C9C73D12}"/>
              </a:ext>
            </a:extLst>
          </p:cNvPr>
          <p:cNvSpPr>
            <a:spLocks noGrp="1"/>
          </p:cNvSpPr>
          <p:nvPr>
            <p:ph type="body" idx="33"/>
          </p:nvPr>
        </p:nvSpPr>
        <p:spPr>
          <a:xfrm>
            <a:off x="1390120" y="5640875"/>
            <a:ext cx="2057400" cy="343061"/>
          </a:xfrm>
        </p:spPr>
        <p:txBody>
          <a:bodyPr/>
          <a:lstStyle/>
          <a:p>
            <a:r>
              <a:rPr lang="en-US" dirty="0"/>
              <a:t>221-15-4547</a:t>
            </a:r>
          </a:p>
        </p:txBody>
      </p:sp>
      <p:pic>
        <p:nvPicPr>
          <p:cNvPr id="66" name="Picture Placeholder 65">
            <a:extLst>
              <a:ext uri="{FF2B5EF4-FFF2-40B4-BE49-F238E27FC236}">
                <a16:creationId xmlns:a16="http://schemas.microsoft.com/office/drawing/2014/main" id="{D61AF03E-3F4A-4F5E-BA7C-C1DF611CEA4F}"/>
              </a:ext>
            </a:extLst>
          </p:cNvPr>
          <p:cNvPicPr>
            <a:picLocks noGrp="1" noChangeAspect="1"/>
          </p:cNvPicPr>
          <p:nvPr>
            <p:ph type="pic" sz="quarter" idx="27"/>
          </p:nvPr>
        </p:nvPicPr>
        <p:blipFill rotWithShape="1">
          <a:blip r:embed="rId6"/>
          <a:srcRect/>
          <a:stretch/>
        </p:blipFill>
        <p:spPr>
          <a:xfrm>
            <a:off x="4226270" y="4287711"/>
            <a:ext cx="1066800" cy="1066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9" name="Text Placeholder 68">
            <a:extLst>
              <a:ext uri="{FF2B5EF4-FFF2-40B4-BE49-F238E27FC236}">
                <a16:creationId xmlns:a16="http://schemas.microsoft.com/office/drawing/2014/main" id="{A5A9CD8D-31A9-4139-87B2-349EA8E14781}"/>
              </a:ext>
            </a:extLst>
          </p:cNvPr>
          <p:cNvSpPr>
            <a:spLocks noGrp="1"/>
          </p:cNvSpPr>
          <p:nvPr>
            <p:ph type="body" idx="30"/>
          </p:nvPr>
        </p:nvSpPr>
        <p:spPr>
          <a:xfrm>
            <a:off x="3849262" y="5527896"/>
            <a:ext cx="1828800" cy="343061"/>
          </a:xfrm>
        </p:spPr>
        <p:txBody>
          <a:bodyPr/>
          <a:lstStyle/>
          <a:p>
            <a:r>
              <a:rPr lang="en-US" dirty="0"/>
              <a:t>LAMIA AKTER LIZA</a:t>
            </a:r>
          </a:p>
        </p:txBody>
      </p:sp>
      <p:sp>
        <p:nvSpPr>
          <p:cNvPr id="73" name="Text Placeholder 72">
            <a:extLst>
              <a:ext uri="{FF2B5EF4-FFF2-40B4-BE49-F238E27FC236}">
                <a16:creationId xmlns:a16="http://schemas.microsoft.com/office/drawing/2014/main" id="{E1FCDD58-01CD-47CF-AB15-A511E9D3612F}"/>
              </a:ext>
            </a:extLst>
          </p:cNvPr>
          <p:cNvSpPr>
            <a:spLocks noGrp="1"/>
          </p:cNvSpPr>
          <p:nvPr>
            <p:ph type="body" idx="34"/>
          </p:nvPr>
        </p:nvSpPr>
        <p:spPr>
          <a:xfrm>
            <a:off x="3739214" y="5655557"/>
            <a:ext cx="2057400" cy="343061"/>
          </a:xfrm>
        </p:spPr>
        <p:txBody>
          <a:bodyPr/>
          <a:lstStyle/>
          <a:p>
            <a:r>
              <a:rPr lang="en-US" dirty="0"/>
              <a:t>221-15-5100</a:t>
            </a:r>
          </a:p>
        </p:txBody>
      </p:sp>
      <p:pic>
        <p:nvPicPr>
          <p:cNvPr id="78" name="Picture Placeholder 77">
            <a:extLst>
              <a:ext uri="{FF2B5EF4-FFF2-40B4-BE49-F238E27FC236}">
                <a16:creationId xmlns:a16="http://schemas.microsoft.com/office/drawing/2014/main" id="{C0C63D45-D8C0-4899-A4AC-EA536EBA3E9D}"/>
              </a:ext>
            </a:extLst>
          </p:cNvPr>
          <p:cNvPicPr>
            <a:picLocks noGrp="1" noChangeAspect="1"/>
          </p:cNvPicPr>
          <p:nvPr>
            <p:ph type="pic" sz="quarter" idx="28"/>
          </p:nvPr>
        </p:nvPicPr>
        <p:blipFill rotWithShape="1">
          <a:blip r:embed="rId7"/>
          <a:srcRect l="-1092" t="14573" r="-1092" b="9444"/>
          <a:stretch/>
        </p:blipFill>
        <p:spPr>
          <a:xfrm rot="20088321">
            <a:off x="6546604" y="4287711"/>
            <a:ext cx="1066800" cy="1066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0" name="Text Placeholder 69">
            <a:extLst>
              <a:ext uri="{FF2B5EF4-FFF2-40B4-BE49-F238E27FC236}">
                <a16:creationId xmlns:a16="http://schemas.microsoft.com/office/drawing/2014/main" id="{58753412-8033-48AD-80DF-945C72BC7335}"/>
              </a:ext>
            </a:extLst>
          </p:cNvPr>
          <p:cNvSpPr>
            <a:spLocks noGrp="1"/>
          </p:cNvSpPr>
          <p:nvPr>
            <p:ph type="body" idx="31"/>
          </p:nvPr>
        </p:nvSpPr>
        <p:spPr>
          <a:xfrm>
            <a:off x="6169596" y="5527896"/>
            <a:ext cx="1828800" cy="190867"/>
          </a:xfrm>
        </p:spPr>
        <p:txBody>
          <a:bodyPr/>
          <a:lstStyle/>
          <a:p>
            <a:r>
              <a:rPr lang="en-US" dirty="0"/>
              <a:t>SIAM AKTER MIM</a:t>
            </a:r>
          </a:p>
        </p:txBody>
      </p:sp>
      <p:sp>
        <p:nvSpPr>
          <p:cNvPr id="74" name="Text Placeholder 73">
            <a:extLst>
              <a:ext uri="{FF2B5EF4-FFF2-40B4-BE49-F238E27FC236}">
                <a16:creationId xmlns:a16="http://schemas.microsoft.com/office/drawing/2014/main" id="{2E2604A9-4BB8-4144-914B-DCF4F13DF3DB}"/>
              </a:ext>
            </a:extLst>
          </p:cNvPr>
          <p:cNvSpPr>
            <a:spLocks noGrp="1"/>
          </p:cNvSpPr>
          <p:nvPr>
            <p:ph type="body" idx="35"/>
          </p:nvPr>
        </p:nvSpPr>
        <p:spPr>
          <a:xfrm>
            <a:off x="6059548" y="5655557"/>
            <a:ext cx="2057400" cy="343061"/>
          </a:xfrm>
        </p:spPr>
        <p:txBody>
          <a:bodyPr/>
          <a:lstStyle/>
          <a:p>
            <a:r>
              <a:rPr lang="en-US" dirty="0"/>
              <a:t>221-15-5924</a:t>
            </a:r>
          </a:p>
        </p:txBody>
      </p:sp>
      <p:pic>
        <p:nvPicPr>
          <p:cNvPr id="83" name="Picture Placeholder 82">
            <a:extLst>
              <a:ext uri="{FF2B5EF4-FFF2-40B4-BE49-F238E27FC236}">
                <a16:creationId xmlns:a16="http://schemas.microsoft.com/office/drawing/2014/main" id="{3640DB2F-E9FF-4506-B751-D3C6F935A4DD}"/>
              </a:ext>
            </a:extLst>
          </p:cNvPr>
          <p:cNvPicPr>
            <a:picLocks noGrp="1" noChangeAspect="1"/>
          </p:cNvPicPr>
          <p:nvPr>
            <p:ph type="pic" sz="quarter" idx="29"/>
          </p:nvPr>
        </p:nvPicPr>
        <p:blipFill rotWithShape="1">
          <a:blip r:embed="rId8"/>
          <a:srcRect l="-4876" t="-3990" r="-4876" b="14192"/>
          <a:stretch/>
        </p:blipFill>
        <p:spPr>
          <a:xfrm>
            <a:off x="8858908" y="4287711"/>
            <a:ext cx="1066800" cy="1066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1" name="Text Placeholder 70">
            <a:extLst>
              <a:ext uri="{FF2B5EF4-FFF2-40B4-BE49-F238E27FC236}">
                <a16:creationId xmlns:a16="http://schemas.microsoft.com/office/drawing/2014/main" id="{A45FE9A3-15E0-49FA-B6E5-DB16CD0C2C8F}"/>
              </a:ext>
            </a:extLst>
          </p:cNvPr>
          <p:cNvSpPr>
            <a:spLocks noGrp="1"/>
          </p:cNvSpPr>
          <p:nvPr>
            <p:ph type="body" idx="32"/>
          </p:nvPr>
        </p:nvSpPr>
        <p:spPr>
          <a:xfrm>
            <a:off x="8481900" y="5513214"/>
            <a:ext cx="1828800" cy="213711"/>
          </a:xfrm>
        </p:spPr>
        <p:txBody>
          <a:bodyPr/>
          <a:lstStyle/>
          <a:p>
            <a:r>
              <a:rPr lang="en-US" dirty="0"/>
              <a:t>TANJID HASAN TURKY</a:t>
            </a:r>
          </a:p>
        </p:txBody>
      </p:sp>
      <p:sp>
        <p:nvSpPr>
          <p:cNvPr id="75" name="Text Placeholder 74">
            <a:extLst>
              <a:ext uri="{FF2B5EF4-FFF2-40B4-BE49-F238E27FC236}">
                <a16:creationId xmlns:a16="http://schemas.microsoft.com/office/drawing/2014/main" id="{72076C4D-9688-4C1A-AB51-8F1051A803A9}"/>
              </a:ext>
            </a:extLst>
          </p:cNvPr>
          <p:cNvSpPr>
            <a:spLocks noGrp="1"/>
          </p:cNvSpPr>
          <p:nvPr>
            <p:ph type="body" idx="36"/>
          </p:nvPr>
        </p:nvSpPr>
        <p:spPr>
          <a:xfrm>
            <a:off x="8356526" y="5689399"/>
            <a:ext cx="2057400" cy="294537"/>
          </a:xfrm>
        </p:spPr>
        <p:txBody>
          <a:bodyPr/>
          <a:lstStyle/>
          <a:p>
            <a:r>
              <a:rPr lang="en-US" dirty="0"/>
              <a:t>221-15-5916</a:t>
            </a:r>
          </a:p>
        </p:txBody>
      </p:sp>
      <p:sp>
        <p:nvSpPr>
          <p:cNvPr id="3" name="Date Placeholder 2">
            <a:extLst>
              <a:ext uri="{FF2B5EF4-FFF2-40B4-BE49-F238E27FC236}">
                <a16:creationId xmlns:a16="http://schemas.microsoft.com/office/drawing/2014/main" id="{1833164A-09D8-4E05-899E-C830A562A446}"/>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79EB4DEA-4DCD-421C-A905-7EFCAE898907}"/>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cxnSp>
        <p:nvCxnSpPr>
          <p:cNvPr id="7" name="Straight Connector 6">
            <a:extLst>
              <a:ext uri="{FF2B5EF4-FFF2-40B4-BE49-F238E27FC236}">
                <a16:creationId xmlns:a16="http://schemas.microsoft.com/office/drawing/2014/main" id="{F7502FBB-2609-5AB1-4743-C8FD5EBB8F83}"/>
              </a:ext>
            </a:extLst>
          </p:cNvPr>
          <p:cNvCxnSpPr>
            <a:cxnSpLocks/>
          </p:cNvCxnSpPr>
          <p:nvPr/>
        </p:nvCxnSpPr>
        <p:spPr>
          <a:xfrm flipH="1">
            <a:off x="7684531" y="1064695"/>
            <a:ext cx="4597116"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Placeholder 53">
            <a:extLst>
              <a:ext uri="{FF2B5EF4-FFF2-40B4-BE49-F238E27FC236}">
                <a16:creationId xmlns:a16="http://schemas.microsoft.com/office/drawing/2014/main" id="{C47A9B06-F462-DC10-5F6A-1A471B7C7E46}"/>
              </a:ext>
            </a:extLst>
          </p:cNvPr>
          <p:cNvPicPr>
            <a:picLocks noChangeAspect="1"/>
          </p:cNvPicPr>
          <p:nvPr/>
        </p:nvPicPr>
        <p:blipFill rotWithShape="1">
          <a:blip r:embed="rId9"/>
          <a:srcRect/>
          <a:stretch/>
        </p:blipFill>
        <p:spPr>
          <a:xfrm>
            <a:off x="8915400" y="2428875"/>
            <a:ext cx="1066800" cy="1066800"/>
          </a:xfrm>
          <a:prstGeom prst="ellipse">
            <a:avLst/>
          </a:prstGeom>
          <a:solidFill>
            <a:schemeClr val="tx1"/>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 Placeholder 50">
            <a:extLst>
              <a:ext uri="{FF2B5EF4-FFF2-40B4-BE49-F238E27FC236}">
                <a16:creationId xmlns:a16="http://schemas.microsoft.com/office/drawing/2014/main" id="{60B39796-6000-3DDD-DF21-4C81EFFADDED}"/>
              </a:ext>
            </a:extLst>
          </p:cNvPr>
          <p:cNvSpPr txBox="1">
            <a:spLocks/>
          </p:cNvSpPr>
          <p:nvPr/>
        </p:nvSpPr>
        <p:spPr>
          <a:xfrm>
            <a:off x="8523916" y="3669260"/>
            <a:ext cx="2057399" cy="22839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5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SG" dirty="0"/>
              <a:t>MD. JAHIDUL ISLAM</a:t>
            </a:r>
          </a:p>
        </p:txBody>
      </p:sp>
      <p:sp>
        <p:nvSpPr>
          <p:cNvPr id="11" name="Text Placeholder 62">
            <a:extLst>
              <a:ext uri="{FF2B5EF4-FFF2-40B4-BE49-F238E27FC236}">
                <a16:creationId xmlns:a16="http://schemas.microsoft.com/office/drawing/2014/main" id="{7860D350-BB55-1104-300C-835E7BE99975}"/>
              </a:ext>
            </a:extLst>
          </p:cNvPr>
          <p:cNvSpPr txBox="1">
            <a:spLocks/>
          </p:cNvSpPr>
          <p:nvPr/>
        </p:nvSpPr>
        <p:spPr>
          <a:xfrm>
            <a:off x="8549031" y="3782039"/>
            <a:ext cx="2057400"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SG" dirty="0"/>
              <a:t>221-15-4885</a:t>
            </a:r>
          </a:p>
        </p:txBody>
      </p:sp>
    </p:spTree>
    <p:extLst>
      <p:ext uri="{BB962C8B-B14F-4D97-AF65-F5344CB8AC3E}">
        <p14:creationId xmlns:p14="http://schemas.microsoft.com/office/powerpoint/2010/main" val="339626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5921829" y="933696"/>
            <a:ext cx="5431971" cy="846301"/>
          </a:xfrm>
        </p:spPr>
        <p:txBody>
          <a:bodyPr/>
          <a:lstStyle/>
          <a:p>
            <a:r>
              <a:rPr lang="en-ZA" dirty="0"/>
              <a:t>Table of contents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type="body" sz="quarter" idx="13"/>
          </p:nvPr>
        </p:nvSpPr>
        <p:spPr>
          <a:xfrm>
            <a:off x="5741279" y="2193290"/>
            <a:ext cx="5433204" cy="3121660"/>
          </a:xfrm>
        </p:spPr>
        <p:txBody>
          <a:bodyPr>
            <a:normAutofit/>
          </a:bodyPr>
          <a:lstStyle/>
          <a:p>
            <a:pPr marL="285750" indent="-285750">
              <a:buFont typeface="Wingdings" panose="05000000000000000000" pitchFamily="2" charset="2"/>
              <a:buChar char="v"/>
            </a:pPr>
            <a:r>
              <a:rPr lang="en-US" dirty="0">
                <a:latin typeface="Roboto" panose="02000000000000000000" pitchFamily="2" charset="0"/>
                <a:ea typeface="Roboto" panose="02000000000000000000" pitchFamily="2" charset="0"/>
                <a:cs typeface="Roboto" panose="02000000000000000000" pitchFamily="2" charset="0"/>
              </a:rPr>
              <a:t>What is error</a:t>
            </a:r>
          </a:p>
          <a:p>
            <a:pPr marL="285750" indent="-285750">
              <a:buFont typeface="Wingdings" panose="05000000000000000000" pitchFamily="2" charset="2"/>
              <a:buChar char="v"/>
            </a:pPr>
            <a:r>
              <a:rPr lang="en-US" dirty="0">
                <a:latin typeface="Roboto" panose="02000000000000000000" pitchFamily="2" charset="0"/>
                <a:ea typeface="Roboto" panose="02000000000000000000" pitchFamily="2" charset="0"/>
                <a:cs typeface="Roboto" panose="02000000000000000000" pitchFamily="2" charset="0"/>
              </a:rPr>
              <a:t>Types of error</a:t>
            </a:r>
          </a:p>
          <a:p>
            <a:pPr marL="285750" indent="-285750">
              <a:buFont typeface="Wingdings" panose="05000000000000000000" pitchFamily="2" charset="2"/>
              <a:buChar char="v"/>
            </a:pPr>
            <a:r>
              <a:rPr lang="en-US" dirty="0">
                <a:latin typeface="Roboto" panose="02000000000000000000" pitchFamily="2" charset="0"/>
                <a:ea typeface="Roboto" panose="02000000000000000000" pitchFamily="2" charset="0"/>
                <a:cs typeface="Roboto" panose="02000000000000000000" pitchFamily="2" charset="0"/>
              </a:rPr>
              <a:t>Error detection &amp; Correction</a:t>
            </a:r>
          </a:p>
          <a:p>
            <a:pPr marL="285750" indent="-285750">
              <a:buFont typeface="Wingdings" panose="05000000000000000000" pitchFamily="2" charset="2"/>
              <a:buChar char="v"/>
            </a:pPr>
            <a:r>
              <a:rPr lang="en-SG" dirty="0">
                <a:latin typeface="Roboto" panose="020B0604020202020204" pitchFamily="2" charset="0"/>
              </a:rPr>
              <a:t>E</a:t>
            </a:r>
            <a:r>
              <a:rPr lang="en-SG" b="0" i="0" dirty="0">
                <a:effectLst/>
                <a:latin typeface="Roboto" panose="020B0604020202020204" pitchFamily="2" charset="0"/>
              </a:rPr>
              <a:t>rror </a:t>
            </a:r>
            <a:r>
              <a:rPr lang="en-SG" dirty="0">
                <a:latin typeface="Roboto" panose="020B0604020202020204" pitchFamily="2" charset="0"/>
              </a:rPr>
              <a:t>D</a:t>
            </a:r>
            <a:r>
              <a:rPr lang="en-SG" b="0" i="0" dirty="0">
                <a:effectLst/>
                <a:latin typeface="Roboto" panose="020B0604020202020204" pitchFamily="2" charset="0"/>
              </a:rPr>
              <a:t>etection </a:t>
            </a:r>
            <a:r>
              <a:rPr lang="en-SG" dirty="0">
                <a:latin typeface="Roboto" panose="020B0604020202020204" pitchFamily="2" charset="0"/>
              </a:rPr>
              <a:t>T</a:t>
            </a:r>
            <a:r>
              <a:rPr lang="en-SG" b="0" i="0" dirty="0">
                <a:effectLst/>
                <a:latin typeface="Roboto" panose="020B0604020202020204" pitchFamily="2" charset="0"/>
              </a:rPr>
              <a:t>echnique</a:t>
            </a:r>
            <a:r>
              <a:rPr lang="en-SG" dirty="0">
                <a:latin typeface="Roboto" panose="020B0604020202020204" pitchFamily="2" charset="0"/>
              </a:rPr>
              <a:t>s</a:t>
            </a:r>
          </a:p>
          <a:p>
            <a:pPr marL="285750" indent="-285750">
              <a:buFont typeface="Wingdings" panose="05000000000000000000" pitchFamily="2" charset="2"/>
              <a:buChar char="v"/>
            </a:pPr>
            <a:r>
              <a:rPr lang="en-SG" dirty="0">
                <a:latin typeface="Roboto" panose="020B0604020202020204" pitchFamily="2" charset="0"/>
              </a:rPr>
              <a:t>Hamming code</a:t>
            </a:r>
          </a:p>
          <a:p>
            <a:pPr marL="285750" indent="-285750">
              <a:buFont typeface="Wingdings" panose="05000000000000000000" pitchFamily="2" charset="2"/>
              <a:buChar char="v"/>
            </a:pPr>
            <a:r>
              <a:rPr lang="en-SG" dirty="0">
                <a:latin typeface="Roboto" panose="020B0604020202020204" pitchFamily="2" charset="0"/>
              </a:rPr>
              <a:t>Check-sum</a:t>
            </a:r>
          </a:p>
          <a:p>
            <a:pPr marL="285750" indent="-285750">
              <a:buFont typeface="Wingdings" panose="05000000000000000000" pitchFamily="2" charset="2"/>
              <a:buChar char="v"/>
            </a:pPr>
            <a:r>
              <a:rPr lang="en-SG" dirty="0">
                <a:latin typeface="Roboto" panose="020B0604020202020204" pitchFamily="2" charset="0"/>
              </a:rPr>
              <a:t>Cyclic redundancy check</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3</a:t>
            </a:fld>
            <a:endParaRPr lang="en-ZA" dirty="0"/>
          </a:p>
        </p:txBody>
      </p:sp>
      <p:cxnSp>
        <p:nvCxnSpPr>
          <p:cNvPr id="13" name="Straight Connector 12">
            <a:extLst>
              <a:ext uri="{FF2B5EF4-FFF2-40B4-BE49-F238E27FC236}">
                <a16:creationId xmlns:a16="http://schemas.microsoft.com/office/drawing/2014/main" id="{1463662D-9FF8-0A4B-30B4-0F85DD8F0DE9}"/>
              </a:ext>
            </a:extLst>
          </p:cNvPr>
          <p:cNvCxnSpPr>
            <a:cxnSpLocks/>
            <a:stCxn id="2" idx="2"/>
          </p:cNvCxnSpPr>
          <p:nvPr/>
        </p:nvCxnSpPr>
        <p:spPr>
          <a:xfrm>
            <a:off x="8637815" y="1779997"/>
            <a:ext cx="355418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0" y="1232836"/>
            <a:ext cx="12192000" cy="658717"/>
          </a:xfrm>
        </p:spPr>
        <p:txBody>
          <a:bodyPr/>
          <a:lstStyle/>
          <a:p>
            <a:r>
              <a:rPr lang="en-US" b="1" i="0" dirty="0">
                <a:effectLst/>
                <a:latin typeface="Source Sans Pro" panose="020B0503030403020204" pitchFamily="34" charset="0"/>
                <a:ea typeface="Source Sans Pro" panose="020B0503030403020204" pitchFamily="34" charset="0"/>
              </a:rPr>
              <a:t>What is Error?</a:t>
            </a:r>
            <a:endParaRPr lang="en-US" b="1"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24" name="TextBox 23">
            <a:extLst>
              <a:ext uri="{FF2B5EF4-FFF2-40B4-BE49-F238E27FC236}">
                <a16:creationId xmlns:a16="http://schemas.microsoft.com/office/drawing/2014/main" id="{EE44F285-5825-E07A-3252-A2EE82956AE7}"/>
              </a:ext>
            </a:extLst>
          </p:cNvPr>
          <p:cNvSpPr txBox="1"/>
          <p:nvPr/>
        </p:nvSpPr>
        <p:spPr>
          <a:xfrm>
            <a:off x="1452282" y="2124637"/>
            <a:ext cx="10103223" cy="1890389"/>
          </a:xfrm>
          <a:prstGeom prst="rect">
            <a:avLst/>
          </a:prstGeom>
          <a:noFill/>
        </p:spPr>
        <p:txBody>
          <a:bodyPr wrap="square" rtlCol="0">
            <a:spAutoFit/>
          </a:bodyPr>
          <a:lstStyle/>
          <a:p>
            <a:pPr algn="just">
              <a:lnSpc>
                <a:spcPct val="150000"/>
              </a:lnSpc>
            </a:pPr>
            <a:r>
              <a:rPr lang="en-US" sz="2000" b="0" i="0" dirty="0">
                <a:effectLst/>
                <a:latin typeface="Source Sans Pro" panose="020B0503030403020204" pitchFamily="34" charset="0"/>
                <a:ea typeface="Source Sans Pro" panose="020B0503030403020204" pitchFamily="34" charset="0"/>
              </a:rPr>
              <a:t>Error is a condition when the output information does not match with the input information. During transmission, digital signals suffer from noise that can introduce errors in the binary bits travelling from one system to other. That means a </a:t>
            </a:r>
            <a:r>
              <a:rPr lang="en-US" sz="2000" b="1" i="0" dirty="0">
                <a:effectLst/>
                <a:latin typeface="Source Sans Pro" panose="020B0503030403020204" pitchFamily="34" charset="0"/>
                <a:ea typeface="Source Sans Pro" panose="020B0503030403020204" pitchFamily="34" charset="0"/>
              </a:rPr>
              <a:t>0</a:t>
            </a:r>
            <a:r>
              <a:rPr lang="en-US" sz="2000" b="0" i="0" dirty="0">
                <a:effectLst/>
                <a:latin typeface="Source Sans Pro" panose="020B0503030403020204" pitchFamily="34" charset="0"/>
                <a:ea typeface="Source Sans Pro" panose="020B0503030403020204" pitchFamily="34" charset="0"/>
              </a:rPr>
              <a:t> bit may change to </a:t>
            </a:r>
            <a:r>
              <a:rPr lang="en-US" sz="2000" b="1" i="0" dirty="0">
                <a:effectLst/>
                <a:latin typeface="Source Sans Pro" panose="020B0503030403020204" pitchFamily="34" charset="0"/>
                <a:ea typeface="Source Sans Pro" panose="020B0503030403020204" pitchFamily="34" charset="0"/>
              </a:rPr>
              <a:t>1 </a:t>
            </a:r>
            <a:r>
              <a:rPr lang="en-US" sz="2000" b="0" i="0" dirty="0">
                <a:effectLst/>
                <a:latin typeface="Source Sans Pro" panose="020B0503030403020204" pitchFamily="34" charset="0"/>
                <a:ea typeface="Source Sans Pro" panose="020B0503030403020204" pitchFamily="34" charset="0"/>
              </a:rPr>
              <a:t>or a </a:t>
            </a:r>
            <a:r>
              <a:rPr lang="en-US" sz="2000" b="1" i="0" dirty="0">
                <a:effectLst/>
                <a:latin typeface="Source Sans Pro" panose="020B0503030403020204" pitchFamily="34" charset="0"/>
                <a:ea typeface="Source Sans Pro" panose="020B0503030403020204" pitchFamily="34" charset="0"/>
              </a:rPr>
              <a:t>1 </a:t>
            </a:r>
            <a:r>
              <a:rPr lang="en-US" sz="2000" b="0" i="0" dirty="0">
                <a:effectLst/>
                <a:latin typeface="Source Sans Pro" panose="020B0503030403020204" pitchFamily="34" charset="0"/>
                <a:ea typeface="Source Sans Pro" panose="020B0503030403020204" pitchFamily="34" charset="0"/>
              </a:rPr>
              <a:t>bit may change to </a:t>
            </a:r>
            <a:r>
              <a:rPr lang="en-US" sz="2000" b="1" i="0" dirty="0">
                <a:effectLst/>
                <a:latin typeface="Source Sans Pro" panose="020B0503030403020204" pitchFamily="34" charset="0"/>
                <a:ea typeface="Source Sans Pro" panose="020B0503030403020204" pitchFamily="34" charset="0"/>
              </a:rPr>
              <a:t>0</a:t>
            </a:r>
            <a:r>
              <a:rPr lang="en-US" sz="2000" b="0" i="0" dirty="0">
                <a:effectLst/>
                <a:latin typeface="Source Sans Pro" panose="020B0503030403020204" pitchFamily="34" charset="0"/>
                <a:ea typeface="Source Sans Pro" panose="020B0503030403020204" pitchFamily="34" charset="0"/>
              </a:rPr>
              <a:t>.</a:t>
            </a:r>
            <a:endParaRPr lang="en-SG" sz="2000" dirty="0">
              <a:latin typeface="Source Sans Pro" panose="020B0503030403020204" pitchFamily="34" charset="0"/>
              <a:ea typeface="Source Sans Pro" panose="020B0503030403020204" pitchFamily="34" charset="0"/>
            </a:endParaRPr>
          </a:p>
        </p:txBody>
      </p:sp>
      <p:pic>
        <p:nvPicPr>
          <p:cNvPr id="25" name="Picture 24">
            <a:extLst>
              <a:ext uri="{FF2B5EF4-FFF2-40B4-BE49-F238E27FC236}">
                <a16:creationId xmlns:a16="http://schemas.microsoft.com/office/drawing/2014/main" id="{A728A348-D720-2BBD-4A0C-35B193D1DC2C}"/>
              </a:ext>
            </a:extLst>
          </p:cNvPr>
          <p:cNvPicPr>
            <a:picLocks noChangeAspect="1"/>
          </p:cNvPicPr>
          <p:nvPr/>
        </p:nvPicPr>
        <p:blipFill rotWithShape="1">
          <a:blip r:embed="rId2"/>
          <a:srcRect r="3253" b="31735"/>
          <a:stretch/>
        </p:blipFill>
        <p:spPr>
          <a:xfrm>
            <a:off x="2680027" y="4308153"/>
            <a:ext cx="6957452" cy="2048197"/>
          </a:xfrm>
          <a:prstGeom prst="rect">
            <a:avLst/>
          </a:prstGeom>
        </p:spPr>
      </p:pic>
      <p:cxnSp>
        <p:nvCxnSpPr>
          <p:cNvPr id="4" name="Straight Connector 3">
            <a:extLst>
              <a:ext uri="{FF2B5EF4-FFF2-40B4-BE49-F238E27FC236}">
                <a16:creationId xmlns:a16="http://schemas.microsoft.com/office/drawing/2014/main" id="{94322D12-ED37-E6B0-04FC-0D1EDEEF7428}"/>
              </a:ext>
            </a:extLst>
          </p:cNvPr>
          <p:cNvCxnSpPr>
            <a:endCxn id="2" idx="3"/>
          </p:cNvCxnSpPr>
          <p:nvPr/>
        </p:nvCxnSpPr>
        <p:spPr>
          <a:xfrm>
            <a:off x="8516471" y="1541929"/>
            <a:ext cx="3675529" cy="2026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1178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sp>
        <p:nvSpPr>
          <p:cNvPr id="32" name="Title 1">
            <a:extLst>
              <a:ext uri="{FF2B5EF4-FFF2-40B4-BE49-F238E27FC236}">
                <a16:creationId xmlns:a16="http://schemas.microsoft.com/office/drawing/2014/main" id="{E7508D94-7E90-7E49-BFB2-F5A48254E653}"/>
              </a:ext>
            </a:extLst>
          </p:cNvPr>
          <p:cNvSpPr>
            <a:spLocks noGrp="1"/>
          </p:cNvSpPr>
          <p:nvPr>
            <p:ph type="title"/>
          </p:nvPr>
        </p:nvSpPr>
        <p:spPr>
          <a:xfrm>
            <a:off x="0" y="553624"/>
            <a:ext cx="12192000" cy="833434"/>
          </a:xfrm>
        </p:spPr>
        <p:txBody>
          <a:bodyPr/>
          <a:lstStyle/>
          <a:p>
            <a:pPr algn="ctr"/>
            <a:r>
              <a:rPr lang="en-US" b="1" dirty="0">
                <a:latin typeface="Source Sans Pro" panose="020B0503030403020204" pitchFamily="34" charset="0"/>
                <a:ea typeface="Source Sans Pro" panose="020B0503030403020204" pitchFamily="34" charset="0"/>
              </a:rPr>
              <a:t>Types of Error</a:t>
            </a:r>
          </a:p>
        </p:txBody>
      </p:sp>
      <p:sp>
        <p:nvSpPr>
          <p:cNvPr id="33" name="Text Placeholder 23">
            <a:extLst>
              <a:ext uri="{FF2B5EF4-FFF2-40B4-BE49-F238E27FC236}">
                <a16:creationId xmlns:a16="http://schemas.microsoft.com/office/drawing/2014/main" id="{3145865C-5BC8-8344-BEFE-593CD79B7DDA}"/>
              </a:ext>
            </a:extLst>
          </p:cNvPr>
          <p:cNvSpPr txBox="1">
            <a:spLocks/>
          </p:cNvSpPr>
          <p:nvPr/>
        </p:nvSpPr>
        <p:spPr>
          <a:xfrm>
            <a:off x="2972420" y="1799599"/>
            <a:ext cx="8379069" cy="171956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latin typeface="Source Sans Pro" panose="020B0503030403020204" pitchFamily="34" charset="0"/>
                <a:ea typeface="Source Sans Pro" panose="020B0503030403020204" pitchFamily="34" charset="0"/>
              </a:rPr>
              <a:t>1.</a:t>
            </a:r>
            <a:r>
              <a:rPr lang="en-US" sz="2000" b="1" dirty="0">
                <a:latin typeface="Source Sans Pro" panose="020B0503030403020204" pitchFamily="34" charset="0"/>
                <a:ea typeface="Source Sans Pro" panose="020B0503030403020204" pitchFamily="34" charset="0"/>
              </a:rPr>
              <a:t>Single bit: </a:t>
            </a:r>
            <a:r>
              <a:rPr lang="en-US" sz="2000" dirty="0">
                <a:latin typeface="Source Sans Pro" panose="020B0503030403020204" pitchFamily="34" charset="0"/>
                <a:ea typeface="Source Sans Pro" panose="020B0503030403020204" pitchFamily="34" charset="0"/>
              </a:rPr>
              <a:t>A single bit gets corrupted during </a:t>
            </a:r>
            <a:r>
              <a:rPr lang="en-SG" sz="2000" b="0" i="0" dirty="0">
                <a:effectLst/>
                <a:latin typeface="Source Sans Pro" panose="020B0503030403020204" pitchFamily="34" charset="0"/>
                <a:ea typeface="Source Sans Pro" panose="020B0503030403020204" pitchFamily="34" charset="0"/>
              </a:rPr>
              <a:t>transmission </a:t>
            </a:r>
            <a:r>
              <a:rPr lang="en-US" sz="2000" dirty="0">
                <a:latin typeface="Source Sans Pro" panose="020B0503030403020204" pitchFamily="34" charset="0"/>
                <a:ea typeface="Source Sans Pro" panose="020B0503030403020204" pitchFamily="34" charset="0"/>
              </a:rPr>
              <a:t>. </a:t>
            </a:r>
            <a:br>
              <a:rPr lang="en-US" sz="2000" dirty="0">
                <a:latin typeface="Source Sans Pro" panose="020B0503030403020204" pitchFamily="34" charset="0"/>
                <a:ea typeface="Source Sans Pro" panose="020B0503030403020204" pitchFamily="34" charset="0"/>
              </a:rPr>
            </a:br>
            <a:r>
              <a:rPr lang="en-US" sz="2000" dirty="0">
                <a:latin typeface="Source Sans Pro" panose="020B0503030403020204" pitchFamily="34" charset="0"/>
                <a:ea typeface="Source Sans Pro" panose="020B0503030403020204" pitchFamily="34" charset="0"/>
              </a:rPr>
              <a:t>2.</a:t>
            </a:r>
            <a:r>
              <a:rPr lang="en-US" sz="2000" b="1" dirty="0">
                <a:latin typeface="Source Sans Pro" panose="020B0503030403020204" pitchFamily="34" charset="0"/>
                <a:ea typeface="Source Sans Pro" panose="020B0503030403020204" pitchFamily="34" charset="0"/>
              </a:rPr>
              <a:t>Multi bit: </a:t>
            </a:r>
            <a:r>
              <a:rPr lang="en-US" sz="2000" dirty="0">
                <a:latin typeface="Source Sans Pro" panose="020B0503030403020204" pitchFamily="34" charset="0"/>
                <a:ea typeface="Source Sans Pro" panose="020B0503030403020204" pitchFamily="34" charset="0"/>
              </a:rPr>
              <a:t>Bore than one bit gets corrupted during </a:t>
            </a:r>
            <a:r>
              <a:rPr lang="en-SG" sz="2000" b="0" i="0" dirty="0">
                <a:effectLst/>
                <a:latin typeface="Source Sans Pro" panose="020B0503030403020204" pitchFamily="34" charset="0"/>
                <a:ea typeface="Source Sans Pro" panose="020B0503030403020204" pitchFamily="34" charset="0"/>
              </a:rPr>
              <a:t>transmission</a:t>
            </a:r>
            <a:r>
              <a:rPr lang="en-US" sz="2000" dirty="0">
                <a:latin typeface="Source Sans Pro" panose="020B0503030403020204" pitchFamily="34" charset="0"/>
                <a:ea typeface="Source Sans Pro" panose="020B0503030403020204" pitchFamily="34" charset="0"/>
              </a:rPr>
              <a:t>. </a:t>
            </a:r>
            <a:br>
              <a:rPr lang="en-US" sz="2000" dirty="0">
                <a:latin typeface="Source Sans Pro" panose="020B0503030403020204" pitchFamily="34" charset="0"/>
                <a:ea typeface="Source Sans Pro" panose="020B0503030403020204" pitchFamily="34" charset="0"/>
              </a:rPr>
            </a:br>
            <a:r>
              <a:rPr lang="en-US" sz="2000" dirty="0">
                <a:latin typeface="Source Sans Pro" panose="020B0503030403020204" pitchFamily="34" charset="0"/>
                <a:ea typeface="Source Sans Pro" panose="020B0503030403020204" pitchFamily="34" charset="0"/>
              </a:rPr>
              <a:t>3.</a:t>
            </a:r>
            <a:r>
              <a:rPr lang="en-US" sz="2000" b="1" dirty="0">
                <a:latin typeface="Source Sans Pro" panose="020B0503030403020204" pitchFamily="34" charset="0"/>
                <a:ea typeface="Source Sans Pro" panose="020B0503030403020204" pitchFamily="34" charset="0"/>
              </a:rPr>
              <a:t>Brust bit: </a:t>
            </a:r>
            <a:r>
              <a:rPr lang="en-US" sz="2000" dirty="0">
                <a:latin typeface="Source Sans Pro" panose="020B0503030403020204" pitchFamily="34" charset="0"/>
                <a:ea typeface="Source Sans Pro" panose="020B0503030403020204" pitchFamily="34" charset="0"/>
              </a:rPr>
              <a:t>A number of continued bits get corrupted during </a:t>
            </a:r>
            <a:r>
              <a:rPr lang="en-SG" sz="2000" b="0" i="0" dirty="0">
                <a:effectLst/>
                <a:latin typeface="Source Sans Pro" panose="020B0503030403020204" pitchFamily="34" charset="0"/>
                <a:ea typeface="Source Sans Pro" panose="020B0503030403020204" pitchFamily="34" charset="0"/>
              </a:rPr>
              <a:t>transmission</a:t>
            </a:r>
            <a:r>
              <a:rPr lang="en-US" sz="2000" dirty="0">
                <a:latin typeface="Source Sans Pro" panose="020B0503030403020204" pitchFamily="34" charset="0"/>
                <a:ea typeface="Source Sans Pro" panose="020B0503030403020204" pitchFamily="34" charset="0"/>
              </a:rPr>
              <a:t>. </a:t>
            </a:r>
            <a:endParaRPr lang="en-SG" sz="2000" b="1" dirty="0">
              <a:latin typeface="Source Sans Pro" panose="020B0503030403020204" pitchFamily="34" charset="0"/>
              <a:ea typeface="Source Sans Pro" panose="020B0503030403020204" pitchFamily="34" charset="0"/>
            </a:endParaRPr>
          </a:p>
        </p:txBody>
      </p:sp>
      <p:pic>
        <p:nvPicPr>
          <p:cNvPr id="37" name="Picture 36">
            <a:extLst>
              <a:ext uri="{FF2B5EF4-FFF2-40B4-BE49-F238E27FC236}">
                <a16:creationId xmlns:a16="http://schemas.microsoft.com/office/drawing/2014/main" id="{44D70124-6C81-52B1-8731-14AC71252017}"/>
              </a:ext>
            </a:extLst>
          </p:cNvPr>
          <p:cNvPicPr>
            <a:picLocks noChangeAspect="1"/>
          </p:cNvPicPr>
          <p:nvPr/>
        </p:nvPicPr>
        <p:blipFill>
          <a:blip r:embed="rId2"/>
          <a:stretch>
            <a:fillRect/>
          </a:stretch>
        </p:blipFill>
        <p:spPr>
          <a:xfrm>
            <a:off x="3457076" y="3931707"/>
            <a:ext cx="5277847" cy="2222251"/>
          </a:xfrm>
          <a:prstGeom prst="rect">
            <a:avLst/>
          </a:prstGeom>
        </p:spPr>
      </p:pic>
      <p:cxnSp>
        <p:nvCxnSpPr>
          <p:cNvPr id="3" name="Straight Connector 2">
            <a:extLst>
              <a:ext uri="{FF2B5EF4-FFF2-40B4-BE49-F238E27FC236}">
                <a16:creationId xmlns:a16="http://schemas.microsoft.com/office/drawing/2014/main" id="{026FB1A5-1F9F-1B73-1D4B-0F28CDF6A28E}"/>
              </a:ext>
            </a:extLst>
          </p:cNvPr>
          <p:cNvCxnSpPr/>
          <p:nvPr/>
        </p:nvCxnSpPr>
        <p:spPr>
          <a:xfrm>
            <a:off x="8525435" y="1102659"/>
            <a:ext cx="366656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 y="326934"/>
            <a:ext cx="12191999" cy="1204912"/>
          </a:xfrm>
        </p:spPr>
        <p:txBody>
          <a:bodyPr/>
          <a:lstStyle/>
          <a:p>
            <a:pPr algn="ctr"/>
            <a:r>
              <a:rPr lang="en-US" b="1" dirty="0">
                <a:latin typeface="Source Sans Pro" panose="020B0503030403020204" pitchFamily="34" charset="0"/>
                <a:ea typeface="Source Sans Pro" panose="020B0503030403020204" pitchFamily="34" charset="0"/>
              </a:rPr>
              <a:t>Error detection &amp; Correction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048308" y="2459503"/>
            <a:ext cx="5334564" cy="1314638"/>
          </a:xfrm>
        </p:spPr>
        <p:txBody>
          <a:bodyPr vert="horz" lIns="91440" tIns="45720" rIns="91440" bIns="45720" rtlCol="0" anchor="t">
            <a:normAutofit fontScale="92500" lnSpcReduction="10000"/>
          </a:bodyPr>
          <a:lstStyle/>
          <a:p>
            <a:r>
              <a:rPr lang="en-US" sz="2400" b="1" i="0" dirty="0">
                <a:effectLst/>
                <a:latin typeface="Source Sans Pro" panose="020B0503030403020204" pitchFamily="34" charset="0"/>
                <a:ea typeface="Source Sans Pro" panose="020B0503030403020204" pitchFamily="34" charset="0"/>
              </a:rPr>
              <a:t>Error Detection:  </a:t>
            </a:r>
          </a:p>
          <a:p>
            <a:pPr algn="just"/>
            <a:r>
              <a:rPr lang="en-US" sz="1900" i="0" dirty="0">
                <a:effectLst/>
                <a:latin typeface="Source Sans Pro" panose="020B0503030403020204" pitchFamily="34" charset="0"/>
                <a:ea typeface="Source Sans Pro" panose="020B0503030403020204" pitchFamily="34" charset="0"/>
              </a:rPr>
              <a:t>Error detection is the detection of errors caused by noise or other impairments during transmission from the transmitter to the receiver.</a:t>
            </a:r>
            <a:endParaRPr lang="en-ZA" sz="1600" noProof="1">
              <a:latin typeface="Source Sans Pro" panose="020B0503030403020204" pitchFamily="34" charset="0"/>
              <a:ea typeface="Source Sans Pro" panose="020B0503030403020204" pitchFamily="34" charset="0"/>
            </a:endParaRP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8" name="Content Placeholder 2">
            <a:extLst>
              <a:ext uri="{FF2B5EF4-FFF2-40B4-BE49-F238E27FC236}">
                <a16:creationId xmlns:a16="http://schemas.microsoft.com/office/drawing/2014/main" id="{8B24D9FE-6622-C343-468F-6BA72E9BC001}"/>
              </a:ext>
            </a:extLst>
          </p:cNvPr>
          <p:cNvSpPr txBox="1">
            <a:spLocks/>
          </p:cNvSpPr>
          <p:nvPr/>
        </p:nvSpPr>
        <p:spPr>
          <a:xfrm>
            <a:off x="1048308" y="4407926"/>
            <a:ext cx="5334564" cy="131463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b="1" dirty="0">
                <a:latin typeface="Source Sans Pro" panose="020B0503030403020204" pitchFamily="34" charset="0"/>
                <a:ea typeface="Source Sans Pro" panose="020B0503030403020204" pitchFamily="34" charset="0"/>
              </a:rPr>
              <a:t>Error Correction:  </a:t>
            </a:r>
          </a:p>
          <a:p>
            <a:r>
              <a:rPr lang="en-US" sz="1800" b="0" i="0" dirty="0">
                <a:effectLst/>
                <a:latin typeface="Source Sans Pro" panose="020B0503030403020204" pitchFamily="34" charset="0"/>
                <a:ea typeface="Source Sans Pro" panose="020B0503030403020204" pitchFamily="34" charset="0"/>
              </a:rPr>
              <a:t>Error correction is the detection of errors and reconstruction of the original, error-free data.</a:t>
            </a:r>
            <a:r>
              <a:rPr lang="en-US" sz="1800" b="0" i="0" dirty="0">
                <a:solidFill>
                  <a:srgbClr val="E8EAED"/>
                </a:solidFill>
                <a:effectLst/>
                <a:latin typeface="Source Sans Pro" panose="020B0503030403020204" pitchFamily="34" charset="0"/>
                <a:ea typeface="Source Sans Pro" panose="020B0503030403020204" pitchFamily="34" charset="0"/>
              </a:rPr>
              <a:t>.</a:t>
            </a:r>
            <a:endParaRPr lang="en-ZA" sz="1800" noProof="1">
              <a:latin typeface="Source Sans Pro" panose="020B0503030403020204" pitchFamily="34" charset="0"/>
              <a:ea typeface="Source Sans Pro" panose="020B0503030403020204" pitchFamily="34" charset="0"/>
            </a:endParaRPr>
          </a:p>
        </p:txBody>
      </p:sp>
      <p:grpSp>
        <p:nvGrpSpPr>
          <p:cNvPr id="12" name="Group 11">
            <a:extLst>
              <a:ext uri="{FF2B5EF4-FFF2-40B4-BE49-F238E27FC236}">
                <a16:creationId xmlns:a16="http://schemas.microsoft.com/office/drawing/2014/main" id="{1D53E3A5-6C21-D47C-ECB7-5C513EC14422}"/>
              </a:ext>
            </a:extLst>
          </p:cNvPr>
          <p:cNvGrpSpPr/>
          <p:nvPr/>
        </p:nvGrpSpPr>
        <p:grpSpPr>
          <a:xfrm>
            <a:off x="7055222" y="2534725"/>
            <a:ext cx="4527177" cy="2818745"/>
            <a:chOff x="7091082" y="2165631"/>
            <a:chExt cx="4527177" cy="2818745"/>
          </a:xfrm>
        </p:grpSpPr>
        <p:sp>
          <p:nvSpPr>
            <p:cNvPr id="11" name="Rectangle 10">
              <a:extLst>
                <a:ext uri="{FF2B5EF4-FFF2-40B4-BE49-F238E27FC236}">
                  <a16:creationId xmlns:a16="http://schemas.microsoft.com/office/drawing/2014/main" id="{A12B5027-C769-E04B-EFD4-5111BB3BFA72}"/>
                </a:ext>
              </a:extLst>
            </p:cNvPr>
            <p:cNvSpPr/>
            <p:nvPr/>
          </p:nvSpPr>
          <p:spPr>
            <a:xfrm>
              <a:off x="7091082" y="2165631"/>
              <a:ext cx="4527177" cy="2818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308F377A-D188-034D-DE4A-92DFA172746B}"/>
                </a:ext>
              </a:extLst>
            </p:cNvPr>
            <p:cNvPicPr>
              <a:picLocks noChangeAspect="1"/>
            </p:cNvPicPr>
            <p:nvPr/>
          </p:nvPicPr>
          <p:blipFill>
            <a:blip r:embed="rId2"/>
            <a:stretch>
              <a:fillRect/>
            </a:stretch>
          </p:blipFill>
          <p:spPr>
            <a:xfrm>
              <a:off x="7142599" y="2262430"/>
              <a:ext cx="4424142" cy="2625146"/>
            </a:xfrm>
            <a:prstGeom prst="rect">
              <a:avLst/>
            </a:prstGeom>
          </p:spPr>
        </p:pic>
      </p:gr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0" y="365125"/>
            <a:ext cx="12192000" cy="1325563"/>
          </a:xfrm>
        </p:spPr>
        <p:txBody>
          <a:bodyPr lIns="0"/>
          <a:lstStyle/>
          <a:p>
            <a:pPr algn="ctr"/>
            <a:r>
              <a:rPr lang="en-SG" b="1" dirty="0">
                <a:latin typeface="Source Sans Pro" panose="020B0503030403020204" pitchFamily="34" charset="0"/>
                <a:ea typeface="Source Sans Pro" panose="020B0503030403020204" pitchFamily="34" charset="0"/>
              </a:rPr>
              <a:t>E</a:t>
            </a:r>
            <a:r>
              <a:rPr lang="en-SG" b="1" i="0" dirty="0">
                <a:effectLst/>
                <a:latin typeface="Source Sans Pro" panose="020B0503030403020204" pitchFamily="34" charset="0"/>
                <a:ea typeface="Source Sans Pro" panose="020B0503030403020204" pitchFamily="34" charset="0"/>
              </a:rPr>
              <a:t>rror </a:t>
            </a:r>
            <a:r>
              <a:rPr lang="en-SG" b="1" dirty="0">
                <a:latin typeface="Source Sans Pro" panose="020B0503030403020204" pitchFamily="34" charset="0"/>
                <a:ea typeface="Source Sans Pro" panose="020B0503030403020204" pitchFamily="34" charset="0"/>
              </a:rPr>
              <a:t>D</a:t>
            </a:r>
            <a:r>
              <a:rPr lang="en-SG" b="1" i="0" dirty="0">
                <a:effectLst/>
                <a:latin typeface="Source Sans Pro" panose="020B0503030403020204" pitchFamily="34" charset="0"/>
                <a:ea typeface="Source Sans Pro" panose="020B0503030403020204" pitchFamily="34" charset="0"/>
              </a:rPr>
              <a:t>etection </a:t>
            </a:r>
            <a:r>
              <a:rPr lang="en-SG" b="1" dirty="0">
                <a:latin typeface="Source Sans Pro" panose="020B0503030403020204" pitchFamily="34" charset="0"/>
                <a:ea typeface="Source Sans Pro" panose="020B0503030403020204" pitchFamily="34" charset="0"/>
              </a:rPr>
              <a:t>T</a:t>
            </a:r>
            <a:r>
              <a:rPr lang="en-SG" b="1" i="0" dirty="0">
                <a:effectLst/>
                <a:latin typeface="Source Sans Pro" panose="020B0503030403020204" pitchFamily="34" charset="0"/>
                <a:ea typeface="Source Sans Pro" panose="020B0503030403020204" pitchFamily="34" charset="0"/>
              </a:rPr>
              <a:t>echnique</a:t>
            </a:r>
            <a:r>
              <a:rPr lang="en-SG" b="1" dirty="0">
                <a:latin typeface="Source Sans Pro" panose="020B0503030403020204" pitchFamily="34" charset="0"/>
                <a:ea typeface="Source Sans Pro" panose="020B0503030403020204" pitchFamily="34" charset="0"/>
              </a:rPr>
              <a:t>s</a:t>
            </a:r>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43E93C2-97DD-96BB-B0C2-4035F3D5BDD5}"/>
              </a:ext>
            </a:extLst>
          </p:cNvPr>
          <p:cNvSpPr txBox="1"/>
          <p:nvPr/>
        </p:nvSpPr>
        <p:spPr>
          <a:xfrm>
            <a:off x="1183341" y="1837765"/>
            <a:ext cx="9681883" cy="1428724"/>
          </a:xfrm>
          <a:prstGeom prst="rect">
            <a:avLst/>
          </a:prstGeom>
          <a:noFill/>
        </p:spPr>
        <p:txBody>
          <a:bodyPr wrap="square" rtlCol="0">
            <a:spAutoFit/>
          </a:bodyPr>
          <a:lstStyle/>
          <a:p>
            <a:pPr>
              <a:lnSpc>
                <a:spcPct val="150000"/>
              </a:lnSpc>
            </a:pPr>
            <a:r>
              <a:rPr lang="en-US" sz="2000" b="0" i="0" dirty="0">
                <a:effectLst/>
                <a:latin typeface="Source Sans Pro" panose="020B0503030403020204" pitchFamily="34" charset="0"/>
                <a:ea typeface="Source Sans Pro" panose="020B0503030403020204" pitchFamily="34" charset="0"/>
              </a:rPr>
              <a:t>1. Hamming code</a:t>
            </a:r>
            <a:br>
              <a:rPr lang="en-US" sz="2000" dirty="0">
                <a:latin typeface="Source Sans Pro" panose="020B0503030403020204" pitchFamily="34" charset="0"/>
                <a:ea typeface="Source Sans Pro" panose="020B0503030403020204" pitchFamily="34" charset="0"/>
              </a:rPr>
            </a:br>
            <a:r>
              <a:rPr lang="en-US" sz="2000" b="0" i="0" dirty="0">
                <a:effectLst/>
                <a:latin typeface="Source Sans Pro" panose="020B0503030403020204" pitchFamily="34" charset="0"/>
                <a:ea typeface="Source Sans Pro" panose="020B0503030403020204" pitchFamily="34" charset="0"/>
              </a:rPr>
              <a:t>2. Checksum</a:t>
            </a:r>
            <a:br>
              <a:rPr lang="en-US" sz="2000" dirty="0">
                <a:latin typeface="Source Sans Pro" panose="020B0503030403020204" pitchFamily="34" charset="0"/>
                <a:ea typeface="Source Sans Pro" panose="020B0503030403020204" pitchFamily="34" charset="0"/>
              </a:rPr>
            </a:br>
            <a:r>
              <a:rPr lang="en-US" sz="2000" b="0" i="0" dirty="0">
                <a:effectLst/>
                <a:latin typeface="Source Sans Pro" panose="020B0503030403020204" pitchFamily="34" charset="0"/>
                <a:ea typeface="Source Sans Pro" panose="020B0503030403020204" pitchFamily="34" charset="0"/>
              </a:rPr>
              <a:t>3. Cyclic Redundancy check</a:t>
            </a:r>
            <a:endParaRPr lang="en-SG" sz="2000" dirty="0">
              <a:latin typeface="Source Sans Pro" panose="020B0503030403020204" pitchFamily="34" charset="0"/>
              <a:ea typeface="Source Sans Pro" panose="020B0503030403020204" pitchFamily="34" charset="0"/>
            </a:endParaRPr>
          </a:p>
        </p:txBody>
      </p:sp>
      <p:pic>
        <p:nvPicPr>
          <p:cNvPr id="19" name="Picture 18">
            <a:extLst>
              <a:ext uri="{FF2B5EF4-FFF2-40B4-BE49-F238E27FC236}">
                <a16:creationId xmlns:a16="http://schemas.microsoft.com/office/drawing/2014/main" id="{0A2AE50A-E4EA-F7A9-07B3-4452AA7F2806}"/>
              </a:ext>
            </a:extLst>
          </p:cNvPr>
          <p:cNvPicPr>
            <a:picLocks noChangeAspect="1"/>
          </p:cNvPicPr>
          <p:nvPr/>
        </p:nvPicPr>
        <p:blipFill>
          <a:blip r:embed="rId2"/>
          <a:stretch>
            <a:fillRect/>
          </a:stretch>
        </p:blipFill>
        <p:spPr>
          <a:xfrm>
            <a:off x="2359841" y="3591512"/>
            <a:ext cx="7472318" cy="2703887"/>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0" y="419430"/>
            <a:ext cx="12192000" cy="1325563"/>
          </a:xfrm>
        </p:spPr>
        <p:txBody>
          <a:bodyPr/>
          <a:lstStyle/>
          <a:p>
            <a:r>
              <a:rPr lang="en-US" b="1" dirty="0">
                <a:latin typeface="Source Sans Pro" panose="020B0503030403020204" pitchFamily="34" charset="0"/>
                <a:ea typeface="Source Sans Pro" panose="020B0503030403020204" pitchFamily="34" charset="0"/>
              </a:rPr>
              <a:t>Hamming code</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15" name="Content Placeholder 14">
            <a:extLst>
              <a:ext uri="{FF2B5EF4-FFF2-40B4-BE49-F238E27FC236}">
                <a16:creationId xmlns:a16="http://schemas.microsoft.com/office/drawing/2014/main" id="{0CC832C6-1142-EBB3-022B-1C49018AB815}"/>
              </a:ext>
            </a:extLst>
          </p:cNvPr>
          <p:cNvSpPr>
            <a:spLocks noGrp="1"/>
          </p:cNvSpPr>
          <p:nvPr>
            <p:ph sz="half" idx="2"/>
          </p:nvPr>
        </p:nvSpPr>
        <p:spPr>
          <a:xfrm>
            <a:off x="992091" y="1683363"/>
            <a:ext cx="10267580" cy="1081272"/>
          </a:xfrm>
        </p:spPr>
        <p:txBody>
          <a:bodyPr>
            <a:normAutofit lnSpcReduction="10000"/>
          </a:bodyPr>
          <a:lstStyle/>
          <a:p>
            <a:r>
              <a:rPr lang="en-SG" sz="2200" b="1" dirty="0"/>
              <a:t>What is Hamming Code?</a:t>
            </a:r>
          </a:p>
          <a:p>
            <a:pPr algn="just"/>
            <a:r>
              <a:rPr lang="en-US" sz="1800" b="0" i="0" dirty="0">
                <a:solidFill>
                  <a:srgbClr val="222222"/>
                </a:solidFill>
                <a:effectLst/>
                <a:latin typeface="Source Sans Pro" panose="020B0503030403020204" pitchFamily="34" charset="0"/>
              </a:rPr>
              <a:t>Hamming code is a liner code that is useful for error detection up to two immediate bit errors. It is capable of single-bit errors.</a:t>
            </a:r>
          </a:p>
          <a:p>
            <a:endParaRPr lang="en-SG" dirty="0"/>
          </a:p>
        </p:txBody>
      </p:sp>
      <p:sp>
        <p:nvSpPr>
          <p:cNvPr id="24" name="Content Placeholder 14">
            <a:extLst>
              <a:ext uri="{FF2B5EF4-FFF2-40B4-BE49-F238E27FC236}">
                <a16:creationId xmlns:a16="http://schemas.microsoft.com/office/drawing/2014/main" id="{7D6122A8-4D47-30BD-4F3C-DE137F0EA779}"/>
              </a:ext>
            </a:extLst>
          </p:cNvPr>
          <p:cNvSpPr txBox="1">
            <a:spLocks/>
          </p:cNvSpPr>
          <p:nvPr/>
        </p:nvSpPr>
        <p:spPr>
          <a:xfrm>
            <a:off x="992091" y="2954433"/>
            <a:ext cx="10763625" cy="1967191"/>
          </a:xfrm>
          <a:prstGeom prst="rect">
            <a:avLst/>
          </a:prstGeom>
        </p:spPr>
        <p:txBody>
          <a:bodyPr vert="horz" lIns="91440" tIns="45720" rIns="91440" bIns="45720" rtlCol="0">
            <a:normAutofit fontScale="4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4600" b="1" dirty="0">
                <a:latin typeface="Source Sans Pro" panose="020B0503030403020204" pitchFamily="34" charset="0"/>
                <a:ea typeface="Source Sans Pro" panose="020B0503030403020204" pitchFamily="34" charset="0"/>
              </a:rPr>
              <a:t>How to check if there’s any Error using Hamming Code?</a:t>
            </a:r>
          </a:p>
          <a:p>
            <a:pPr algn="l"/>
            <a:r>
              <a:rPr lang="en-US" sz="3800" b="0" i="0" dirty="0">
                <a:effectLst/>
                <a:latin typeface="Source Sans Pro" panose="020B0503030403020204" pitchFamily="34" charset="0"/>
                <a:ea typeface="Source Sans Pro" panose="020B0503030403020204" pitchFamily="34" charset="0"/>
              </a:rPr>
              <a:t>To solve the data bit issue with the hamming code method, some steps need to be followed:</a:t>
            </a:r>
          </a:p>
          <a:p>
            <a:pPr marL="571500" indent="-571500" algn="l">
              <a:buFont typeface="Wingdings" panose="05000000000000000000" pitchFamily="2" charset="2"/>
              <a:buChar char="v"/>
            </a:pPr>
            <a:r>
              <a:rPr lang="en-US" sz="3800" b="1" i="0" dirty="0">
                <a:effectLst/>
                <a:latin typeface="Source Sans Pro" panose="020B0503030403020204" pitchFamily="34" charset="0"/>
                <a:ea typeface="Source Sans Pro" panose="020B0503030403020204" pitchFamily="34" charset="0"/>
              </a:rPr>
              <a:t>Step 1 </a:t>
            </a:r>
            <a:r>
              <a:rPr lang="en-US" sz="3800" b="0" i="0" dirty="0">
                <a:effectLst/>
                <a:latin typeface="Source Sans Pro" panose="020B0503030403020204" pitchFamily="34" charset="0"/>
                <a:ea typeface="Source Sans Pro" panose="020B0503030403020204" pitchFamily="34" charset="0"/>
              </a:rPr>
              <a:t>- The position of the data bits and the number of redundant bits in the original data. The number of redundant bits is deduced from the expression [2^r &gt;= d+r+1].</a:t>
            </a:r>
          </a:p>
          <a:p>
            <a:pPr marL="571500" indent="-571500" algn="l">
              <a:buFont typeface="Wingdings" panose="05000000000000000000" pitchFamily="2" charset="2"/>
              <a:buChar char="v"/>
            </a:pPr>
            <a:r>
              <a:rPr lang="en-US" sz="3800" b="1" i="0" dirty="0">
                <a:effectLst/>
                <a:latin typeface="Source Sans Pro" panose="020B0503030403020204" pitchFamily="34" charset="0"/>
                <a:ea typeface="Source Sans Pro" panose="020B0503030403020204" pitchFamily="34" charset="0"/>
              </a:rPr>
              <a:t>Step 2 </a:t>
            </a:r>
            <a:r>
              <a:rPr lang="en-US" sz="3800" b="0" i="0" dirty="0">
                <a:effectLst/>
                <a:latin typeface="Source Sans Pro" panose="020B0503030403020204" pitchFamily="34" charset="0"/>
                <a:ea typeface="Source Sans Pro" panose="020B0503030403020204" pitchFamily="34" charset="0"/>
              </a:rPr>
              <a:t>- Fill in the data bits and redundant bit, and find the parity bit value using the expression [2^p, where, p - {0,1,2, …… n}].</a:t>
            </a:r>
          </a:p>
        </p:txBody>
      </p:sp>
      <p:pic>
        <p:nvPicPr>
          <p:cNvPr id="25" name="Picture 24">
            <a:extLst>
              <a:ext uri="{FF2B5EF4-FFF2-40B4-BE49-F238E27FC236}">
                <a16:creationId xmlns:a16="http://schemas.microsoft.com/office/drawing/2014/main" id="{0E7BB6A6-1B71-976C-8E51-663258F30C1A}"/>
              </a:ext>
            </a:extLst>
          </p:cNvPr>
          <p:cNvPicPr>
            <a:picLocks noChangeAspect="1"/>
          </p:cNvPicPr>
          <p:nvPr/>
        </p:nvPicPr>
        <p:blipFill>
          <a:blip r:embed="rId2"/>
          <a:stretch>
            <a:fillRect/>
          </a:stretch>
        </p:blipFill>
        <p:spPr>
          <a:xfrm>
            <a:off x="3581400" y="4921624"/>
            <a:ext cx="4876800" cy="971550"/>
          </a:xfrm>
          <a:prstGeom prst="rect">
            <a:avLst/>
          </a:prstGeom>
        </p:spPr>
      </p:pic>
      <p:cxnSp>
        <p:nvCxnSpPr>
          <p:cNvPr id="4" name="Straight Connector 3">
            <a:extLst>
              <a:ext uri="{FF2B5EF4-FFF2-40B4-BE49-F238E27FC236}">
                <a16:creationId xmlns:a16="http://schemas.microsoft.com/office/drawing/2014/main" id="{996D0A92-B78B-A747-8D21-1DE78AEB3CE8}"/>
              </a:ext>
            </a:extLst>
          </p:cNvPr>
          <p:cNvCxnSpPr>
            <a:cxnSpLocks/>
            <a:endCxn id="2" idx="3"/>
          </p:cNvCxnSpPr>
          <p:nvPr/>
        </p:nvCxnSpPr>
        <p:spPr>
          <a:xfrm>
            <a:off x="8458200" y="1039906"/>
            <a:ext cx="3733800" cy="4230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626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A6BB8-A687-ABDD-FF4E-457F7C6DDFA9}"/>
              </a:ext>
            </a:extLst>
          </p:cNvPr>
          <p:cNvSpPr>
            <a:spLocks noGrp="1"/>
          </p:cNvSpPr>
          <p:nvPr>
            <p:ph type="title"/>
          </p:nvPr>
        </p:nvSpPr>
        <p:spPr>
          <a:xfrm>
            <a:off x="0" y="372224"/>
            <a:ext cx="12192000" cy="1325563"/>
          </a:xfrm>
        </p:spPr>
        <p:txBody>
          <a:bodyPr/>
          <a:lstStyle/>
          <a:p>
            <a:r>
              <a:rPr lang="en-SG" b="1" dirty="0">
                <a:latin typeface="Source Sans Pro" panose="020B0503030403020204" pitchFamily="34" charset="0"/>
                <a:ea typeface="Source Sans Pro" panose="020B0503030403020204" pitchFamily="34" charset="0"/>
              </a:rPr>
              <a:t>Hamming code</a:t>
            </a:r>
          </a:p>
        </p:txBody>
      </p:sp>
      <p:sp>
        <p:nvSpPr>
          <p:cNvPr id="16" name="TextBox 15">
            <a:extLst>
              <a:ext uri="{FF2B5EF4-FFF2-40B4-BE49-F238E27FC236}">
                <a16:creationId xmlns:a16="http://schemas.microsoft.com/office/drawing/2014/main" id="{1612B1CB-F8AF-5B6E-CF1C-32A574B76A8E}"/>
              </a:ext>
            </a:extLst>
          </p:cNvPr>
          <p:cNvSpPr txBox="1"/>
          <p:nvPr/>
        </p:nvSpPr>
        <p:spPr>
          <a:xfrm>
            <a:off x="905435" y="1631576"/>
            <a:ext cx="10811436" cy="4585871"/>
          </a:xfrm>
          <a:prstGeom prst="rect">
            <a:avLst/>
          </a:prstGeom>
          <a:noFill/>
        </p:spPr>
        <p:txBody>
          <a:bodyPr wrap="square" rtlCol="0">
            <a:spAutoFit/>
          </a:bodyPr>
          <a:lstStyle/>
          <a:p>
            <a:pPr marL="285750" indent="-285750" algn="just">
              <a:buFont typeface="Wingdings" panose="05000000000000000000" pitchFamily="2" charset="2"/>
              <a:buChar char="v"/>
            </a:pPr>
            <a:r>
              <a:rPr lang="en-US" b="1" i="0" dirty="0">
                <a:effectLst/>
                <a:latin typeface="Source Sans Pro" panose="020B0503030403020204" pitchFamily="34" charset="0"/>
                <a:ea typeface="Source Sans Pro" panose="020B0503030403020204" pitchFamily="34" charset="0"/>
              </a:rPr>
              <a:t>Step 3 </a:t>
            </a:r>
            <a:r>
              <a:rPr lang="en-US" b="0" i="0" dirty="0">
                <a:effectLst/>
                <a:latin typeface="Source Sans Pro" panose="020B0503030403020204" pitchFamily="34" charset="0"/>
                <a:ea typeface="Source Sans Pro" panose="020B0503030403020204" pitchFamily="34" charset="0"/>
              </a:rPr>
              <a:t>- Fill the parity bits and data bits obtained from the original data.</a:t>
            </a:r>
          </a:p>
          <a:p>
            <a:pPr algn="just"/>
            <a:endParaRPr lang="en-US" dirty="0">
              <a:latin typeface="Source Sans Pro" panose="020B0503030403020204" pitchFamily="34" charset="0"/>
              <a:ea typeface="Source Sans Pro" panose="020B0503030403020204" pitchFamily="34" charset="0"/>
            </a:endParaRPr>
          </a:p>
          <a:p>
            <a:pPr algn="just"/>
            <a:endParaRPr lang="en-US" b="0" i="0" dirty="0">
              <a:effectLst/>
              <a:latin typeface="Source Sans Pro" panose="020B0503030403020204" pitchFamily="34" charset="0"/>
              <a:ea typeface="Source Sans Pro" panose="020B0503030403020204" pitchFamily="34" charset="0"/>
            </a:endParaRPr>
          </a:p>
          <a:p>
            <a:pPr algn="just"/>
            <a:endParaRPr lang="en-US" dirty="0">
              <a:latin typeface="Source Sans Pro" panose="020B0503030403020204" pitchFamily="34" charset="0"/>
              <a:ea typeface="Source Sans Pro" panose="020B0503030403020204" pitchFamily="34" charset="0"/>
            </a:endParaRPr>
          </a:p>
          <a:p>
            <a:pPr algn="just"/>
            <a:endParaRPr lang="en-US" b="0" i="0" dirty="0">
              <a:effectLst/>
              <a:latin typeface="Source Sans Pro" panose="020B0503030403020204" pitchFamily="34" charset="0"/>
              <a:ea typeface="Source Sans Pro" panose="020B0503030403020204" pitchFamily="34" charset="0"/>
            </a:endParaRPr>
          </a:p>
          <a:p>
            <a:pPr algn="just"/>
            <a:endParaRPr lang="en-US" b="0" i="0" dirty="0">
              <a:effectLst/>
              <a:latin typeface="Source Sans Pro" panose="020B0503030403020204" pitchFamily="34" charset="0"/>
              <a:ea typeface="Source Sans Pro" panose="020B0503030403020204" pitchFamily="34" charset="0"/>
            </a:endParaRPr>
          </a:p>
          <a:p>
            <a:pPr marL="285750" indent="-285750" algn="just">
              <a:buFont typeface="Wingdings" panose="05000000000000000000" pitchFamily="2" charset="2"/>
              <a:buChar char="v"/>
            </a:pPr>
            <a:r>
              <a:rPr lang="en-US" b="1" i="0" dirty="0">
                <a:effectLst/>
                <a:latin typeface="Source Sans Pro" panose="020B0503030403020204" pitchFamily="34" charset="0"/>
                <a:ea typeface="Source Sans Pro" panose="020B0503030403020204" pitchFamily="34" charset="0"/>
              </a:rPr>
              <a:t>Step 4 </a:t>
            </a:r>
            <a:r>
              <a:rPr lang="en-US" b="0" i="0" dirty="0">
                <a:effectLst/>
                <a:latin typeface="Source Sans Pro" panose="020B0503030403020204" pitchFamily="34" charset="0"/>
                <a:ea typeface="Source Sans Pro" panose="020B0503030403020204" pitchFamily="34" charset="0"/>
              </a:rPr>
              <a:t>- Check the received data using the parity bit and detect any error in the data, and in case damage is present, use the parity bit value to correct the error.</a:t>
            </a:r>
          </a:p>
          <a:p>
            <a:pPr algn="just"/>
            <a:r>
              <a:rPr lang="en-US" b="0" i="0" dirty="0">
                <a:effectLst/>
                <a:latin typeface="Source Sans Pro" panose="020B0503030403020204" pitchFamily="34" charset="0"/>
                <a:ea typeface="Source Sans Pro" panose="020B0503030403020204" pitchFamily="34" charset="0"/>
              </a:rPr>
              <a:t>Next, we will solve an example using hamming code to clarify any doubts regarding the working steps.</a:t>
            </a:r>
          </a:p>
          <a:p>
            <a:pPr algn="just"/>
            <a:endParaRPr lang="en-US" b="0" i="0" dirty="0">
              <a:effectLst/>
              <a:latin typeface="Source Sans Pro" panose="020B0503030403020204" pitchFamily="34" charset="0"/>
              <a:ea typeface="Source Sans Pro" panose="020B0503030403020204" pitchFamily="34" charset="0"/>
            </a:endParaRPr>
          </a:p>
          <a:p>
            <a:pPr algn="just"/>
            <a:endParaRPr lang="en-US" dirty="0">
              <a:latin typeface="Source Sans Pro" panose="020B0503030403020204" pitchFamily="34" charset="0"/>
              <a:ea typeface="Source Sans Pro" panose="020B0503030403020204" pitchFamily="34" charset="0"/>
            </a:endParaRPr>
          </a:p>
          <a:p>
            <a:pPr algn="just"/>
            <a:endParaRPr lang="en-US" dirty="0">
              <a:latin typeface="Source Sans Pro" panose="020B0503030403020204" pitchFamily="34" charset="0"/>
              <a:ea typeface="Source Sans Pro" panose="020B0503030403020204" pitchFamily="34" charset="0"/>
            </a:endParaRPr>
          </a:p>
          <a:p>
            <a:pPr algn="just"/>
            <a:endParaRPr lang="en-US" dirty="0">
              <a:latin typeface="Source Sans Pro" panose="020B0503030403020204" pitchFamily="34" charset="0"/>
              <a:ea typeface="Source Sans Pro" panose="020B0503030403020204" pitchFamily="34" charset="0"/>
            </a:endParaRPr>
          </a:p>
          <a:p>
            <a:pPr algn="just"/>
            <a:r>
              <a:rPr lang="en-US" sz="2200" b="1" i="0" dirty="0">
                <a:effectLst/>
                <a:latin typeface="Source Sans Pro" panose="020B0503030403020204" pitchFamily="34" charset="0"/>
                <a:ea typeface="Source Sans Pro" panose="020B0503030403020204" pitchFamily="34" charset="0"/>
              </a:rPr>
              <a:t>Original Data:  </a:t>
            </a:r>
          </a:p>
          <a:p>
            <a:pPr algn="just"/>
            <a:endParaRPr lang="en-US" b="0" i="0" dirty="0">
              <a:effectLst/>
              <a:latin typeface="Source Sans Pro" panose="020B0503030403020204" pitchFamily="34" charset="0"/>
              <a:ea typeface="Source Sans Pro" panose="020B0503030403020204" pitchFamily="34" charset="0"/>
            </a:endParaRPr>
          </a:p>
          <a:p>
            <a:pPr algn="just"/>
            <a:endParaRPr lang="en-US" b="0" i="0" dirty="0">
              <a:effectLst/>
              <a:latin typeface="Source Sans Pro" panose="020B0503030403020204" pitchFamily="34" charset="0"/>
              <a:ea typeface="Source Sans Pro" panose="020B0503030403020204" pitchFamily="34" charset="0"/>
            </a:endParaRPr>
          </a:p>
        </p:txBody>
      </p:sp>
      <p:pic>
        <p:nvPicPr>
          <p:cNvPr id="17" name="Picture 16">
            <a:extLst>
              <a:ext uri="{FF2B5EF4-FFF2-40B4-BE49-F238E27FC236}">
                <a16:creationId xmlns:a16="http://schemas.microsoft.com/office/drawing/2014/main" id="{ECD3192E-2A8B-D470-6BF7-69AA868E484B}"/>
              </a:ext>
            </a:extLst>
          </p:cNvPr>
          <p:cNvPicPr>
            <a:picLocks noChangeAspect="1"/>
          </p:cNvPicPr>
          <p:nvPr/>
        </p:nvPicPr>
        <p:blipFill>
          <a:blip r:embed="rId2"/>
          <a:stretch>
            <a:fillRect/>
          </a:stretch>
        </p:blipFill>
        <p:spPr>
          <a:xfrm>
            <a:off x="3850622" y="2103064"/>
            <a:ext cx="4257675" cy="1038225"/>
          </a:xfrm>
          <a:prstGeom prst="rect">
            <a:avLst/>
          </a:prstGeom>
        </p:spPr>
      </p:pic>
      <p:pic>
        <p:nvPicPr>
          <p:cNvPr id="18" name="Picture 17">
            <a:extLst>
              <a:ext uri="{FF2B5EF4-FFF2-40B4-BE49-F238E27FC236}">
                <a16:creationId xmlns:a16="http://schemas.microsoft.com/office/drawing/2014/main" id="{83F7B0BF-65BD-AE4F-D3D8-44C70AFF5C40}"/>
              </a:ext>
            </a:extLst>
          </p:cNvPr>
          <p:cNvPicPr>
            <a:picLocks noChangeAspect="1"/>
          </p:cNvPicPr>
          <p:nvPr/>
        </p:nvPicPr>
        <p:blipFill>
          <a:blip r:embed="rId3"/>
          <a:stretch>
            <a:fillRect/>
          </a:stretch>
        </p:blipFill>
        <p:spPr>
          <a:xfrm>
            <a:off x="3083859" y="4871926"/>
            <a:ext cx="4787153" cy="878891"/>
          </a:xfrm>
          <a:prstGeom prst="rect">
            <a:avLst/>
          </a:prstGeom>
        </p:spPr>
      </p:pic>
      <p:sp>
        <p:nvSpPr>
          <p:cNvPr id="2" name="Rectangle 1">
            <a:extLst>
              <a:ext uri="{FF2B5EF4-FFF2-40B4-BE49-F238E27FC236}">
                <a16:creationId xmlns:a16="http://schemas.microsoft.com/office/drawing/2014/main" id="{2C3B04C5-1A07-446D-6BC6-28DA65B49A86}"/>
              </a:ext>
            </a:extLst>
          </p:cNvPr>
          <p:cNvSpPr/>
          <p:nvPr/>
        </p:nvSpPr>
        <p:spPr>
          <a:xfrm>
            <a:off x="4885765" y="4957482"/>
            <a:ext cx="286870" cy="26894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1433988"/>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470</TotalTime>
  <Words>1268</Words>
  <Application>Microsoft Office PowerPoint</Application>
  <PresentationFormat>Widescreen</PresentationFormat>
  <Paragraphs>150</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Nunito</vt:lpstr>
      <vt:lpstr>Roboto</vt:lpstr>
      <vt:lpstr>Source Sans Pro</vt:lpstr>
      <vt:lpstr>Tenorite</vt:lpstr>
      <vt:lpstr>Wingdings</vt:lpstr>
      <vt:lpstr>Monoline</vt:lpstr>
      <vt:lpstr>Error Detection and Correction</vt:lpstr>
      <vt:lpstr>MEET THE TEAM </vt:lpstr>
      <vt:lpstr>Table of contents</vt:lpstr>
      <vt:lpstr>What is Error?</vt:lpstr>
      <vt:lpstr>Types of Error</vt:lpstr>
      <vt:lpstr>Error detection &amp; Correction</vt:lpstr>
      <vt:lpstr>Error Detection Techniques</vt:lpstr>
      <vt:lpstr>Hamming code</vt:lpstr>
      <vt:lpstr>Hamming code</vt:lpstr>
      <vt:lpstr>Hamming code</vt:lpstr>
      <vt:lpstr>Check-sum</vt:lpstr>
      <vt:lpstr>Check-sum</vt:lpstr>
      <vt:lpstr>Cyclic Redundancy Check</vt:lpstr>
      <vt:lpstr>Cyclic Redundancy Check</vt:lpstr>
      <vt:lpstr>Cyclic Redundancy Check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 Detection and Correction</dc:title>
  <dc:creator>AMIT kUMAR</dc:creator>
  <cp:lastModifiedBy>AMIT kUMAR</cp:lastModifiedBy>
  <cp:revision>8</cp:revision>
  <dcterms:created xsi:type="dcterms:W3CDTF">2023-05-12T17:12:09Z</dcterms:created>
  <dcterms:modified xsi:type="dcterms:W3CDTF">2023-05-14T06:37:22Z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